
<file path=[Content_Types].xml><?xml version="1.0" encoding="utf-8"?>
<Types xmlns="http://schemas.openxmlformats.org/package/2006/content-types">
  <Override PartName="/_rels/.rels" ContentType="application/vnd.openxmlformats-package.relationships+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_rels/notesSlide20.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22.xml.rels" ContentType="application/vnd.openxmlformats-package.relationships+xml"/>
  <Override PartName="/ppt/notesSlides/_rels/notesSlide21.xml.rels" ContentType="application/vnd.openxmlformats-package.relationships+xml"/>
  <Override PartName="/ppt/notesSlides/_rels/notesSlide19.xml.rels" ContentType="application/vnd.openxmlformats-package.relationships+xml"/>
  <Override PartName="/ppt/notesSlides/_rels/notesSlide18.xml.rels" ContentType="application/vnd.openxmlformats-package.relationships+xml"/>
  <Override PartName="/ppt/notesSlides/notesSlide4.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22.xml" ContentType="application/vnd.openxmlformats-officedocument.presentationml.notesSlide+xml"/>
  <Override PartName="/ppt/_rels/presentation.xml.rels" ContentType="application/vnd.openxmlformats-package.relationships+xml"/>
  <Override PartName="/ppt/media/image14.png" ContentType="image/png"/>
  <Override PartName="/ppt/media/image4.png" ContentType="image/png"/>
  <Override PartName="/ppt/media/image8.jpeg" ContentType="image/jpeg"/>
  <Override PartName="/ppt/media/image13.png" ContentType="image/png"/>
  <Override PartName="/ppt/media/image3.png" ContentType="image/png"/>
  <Override PartName="/ppt/media/image12.png" ContentType="image/png"/>
  <Override PartName="/ppt/media/image9.jpeg" ContentType="image/jpeg"/>
  <Override PartName="/ppt/media/image16.png" ContentType="image/png"/>
  <Override PartName="/ppt/media/image2.png" ContentType="image/png"/>
  <Override PartName="/ppt/media/image6.png" ContentType="image/png"/>
  <Override PartName="/ppt/media/image10.jpeg" ContentType="image/jpeg"/>
  <Override PartName="/ppt/media/image11.png" ContentType="image/png"/>
  <Override PartName="/ppt/media/image15.png" ContentType="image/png"/>
  <Override PartName="/ppt/media/image1.png" ContentType="image/png"/>
  <Override PartName="/ppt/media/image5.png" ContentType="image/png"/>
  <Override PartName="/ppt/media/image7.jpeg" ContentType="image/jpeg"/>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36.xml" ContentType="application/vnd.openxmlformats-officedocument.presentationml.slideLayout+xml"/>
  <Override PartName="/ppt/slideLayouts/slideLayout29.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2.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6.xml.rels" ContentType="application/vnd.openxmlformats-package.relationships+xml"/>
  <Override PartName="/ppt/slides/_rels/slide11.xml.rels" ContentType="application/vnd.openxmlformats-package.relationships+xml"/>
  <Override PartName="/ppt/slides/_rels/slide15.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9.xml.rels" ContentType="application/vnd.openxmlformats-package.relationships+xml"/>
  <Override PartName="/ppt/slides/_rels/slide22.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6858000"/>
  <p:notesSz cx="6797675" cy="9926637"/>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 name="PlaceHolder 1"/>
          <p:cNvSpPr>
            <a:spLocks noGrp="1"/>
          </p:cNvSpPr>
          <p:nvPr>
            <p:ph type="body"/>
          </p:nvPr>
        </p:nvSpPr>
        <p:spPr>
          <a:xfrm>
            <a:off x="756000" y="5078520"/>
            <a:ext cx="6047640" cy="4811040"/>
          </a:xfrm>
          <a:prstGeom prst="rect">
            <a:avLst/>
          </a:prstGeom>
        </p:spPr>
        <p:txBody>
          <a:bodyPr bIns="0" lIns="0" rIns="0" tIns="0" wrap="none"/>
          <a:p>
            <a:r>
              <a:rPr lang="fr-FR"/>
              <a:t>Cliquez pour modifier le format des notes</a:t>
            </a:r>
            <a:endParaRPr/>
          </a:p>
        </p:txBody>
      </p:sp>
      <p:sp>
        <p:nvSpPr>
          <p:cNvPr id="118" name="PlaceHolder 2"/>
          <p:cNvSpPr>
            <a:spLocks noGrp="1"/>
          </p:cNvSpPr>
          <p:nvPr>
            <p:ph type="hdr"/>
          </p:nvPr>
        </p:nvSpPr>
        <p:spPr>
          <a:xfrm>
            <a:off x="0" y="0"/>
            <a:ext cx="3280680" cy="534240"/>
          </a:xfrm>
          <a:prstGeom prst="rect">
            <a:avLst/>
          </a:prstGeom>
        </p:spPr>
        <p:txBody>
          <a:bodyPr bIns="0" lIns="0" rIns="0" tIns="0" wrap="none"/>
          <a:p>
            <a:r>
              <a:rPr lang="fr-FR"/>
              <a:t>&lt;en-tête&gt;</a:t>
            </a:r>
            <a:endParaRPr/>
          </a:p>
        </p:txBody>
      </p:sp>
      <p:sp>
        <p:nvSpPr>
          <p:cNvPr id="119" name="PlaceHolder 3"/>
          <p:cNvSpPr>
            <a:spLocks noGrp="1"/>
          </p:cNvSpPr>
          <p:nvPr>
            <p:ph type="dt"/>
          </p:nvPr>
        </p:nvSpPr>
        <p:spPr>
          <a:xfrm>
            <a:off x="4278960" y="0"/>
            <a:ext cx="3280680" cy="534240"/>
          </a:xfrm>
          <a:prstGeom prst="rect">
            <a:avLst/>
          </a:prstGeom>
        </p:spPr>
        <p:txBody>
          <a:bodyPr bIns="0" lIns="0" rIns="0" tIns="0" wrap="none"/>
          <a:p>
            <a:pPr algn="r"/>
            <a:r>
              <a:rPr lang="fr-FR"/>
              <a:t>&lt;date/heure&gt;</a:t>
            </a:r>
            <a:endParaRPr/>
          </a:p>
        </p:txBody>
      </p:sp>
      <p:sp>
        <p:nvSpPr>
          <p:cNvPr id="120" name="PlaceHolder 4"/>
          <p:cNvSpPr>
            <a:spLocks noGrp="1"/>
          </p:cNvSpPr>
          <p:nvPr>
            <p:ph type="ftr"/>
          </p:nvPr>
        </p:nvSpPr>
        <p:spPr>
          <a:xfrm>
            <a:off x="0" y="10157400"/>
            <a:ext cx="3280680" cy="534240"/>
          </a:xfrm>
          <a:prstGeom prst="rect">
            <a:avLst/>
          </a:prstGeom>
        </p:spPr>
        <p:txBody>
          <a:bodyPr anchor="b" bIns="0" lIns="0" rIns="0" tIns="0" wrap="none"/>
          <a:p>
            <a:r>
              <a:rPr lang="fr-FR"/>
              <a:t>&lt;pied de page&gt;</a:t>
            </a:r>
            <a:endParaRPr/>
          </a:p>
        </p:txBody>
      </p:sp>
      <p:sp>
        <p:nvSpPr>
          <p:cNvPr id="121" name="PlaceHolder 5"/>
          <p:cNvSpPr>
            <a:spLocks noGrp="1"/>
          </p:cNvSpPr>
          <p:nvPr>
            <p:ph type="sldNum"/>
          </p:nvPr>
        </p:nvSpPr>
        <p:spPr>
          <a:xfrm>
            <a:off x="4278960" y="10157400"/>
            <a:ext cx="3280680" cy="534240"/>
          </a:xfrm>
          <a:prstGeom prst="rect">
            <a:avLst/>
          </a:prstGeom>
        </p:spPr>
        <p:txBody>
          <a:bodyPr anchor="b" bIns="0" lIns="0" rIns="0" tIns="0" wrap="none"/>
          <a:p>
            <a:pPr algn="r"/>
            <a:fld id="{E9CC1F67-017A-498C-B6FC-9CDF0E7C309E}" type="slidenum">
              <a:rPr lang="fr-FR"/>
              <a:t>&lt;numéro&gt;</a:t>
            </a:fld>
            <a:endParaRPr/>
          </a:p>
        </p:txBody>
      </p:sp>
    </p:spTree>
  </p:cSld>
  <p:clrMap accent1="accent1" accent2="accent2" accent3="accent3" accent4="accent4" accent5="accent5" accent6="accent6" bg1="lt1" bg2="lt2" folHlink="folHlink" hlink="hlink" tx1="dk1" tx2="dk2"/>
</p:notesMaster>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1" name="PlaceHolder 1"/>
          <p:cNvSpPr>
            <a:spLocks noGrp="1"/>
          </p:cNvSpPr>
          <p:nvPr>
            <p:ph type="body"/>
          </p:nvPr>
        </p:nvSpPr>
        <p:spPr>
          <a:xfrm>
            <a:off x="679320" y="4714920"/>
            <a:ext cx="5438520" cy="4466880"/>
          </a:xfrm>
          <a:prstGeom prst="rect">
            <a:avLst/>
          </a:prstGeom>
        </p:spPr>
        <p:txBody>
          <a:bodyPr/>
          <a:p>
            <a:endParaRPr/>
          </a:p>
        </p:txBody>
      </p:sp>
      <p:sp>
        <p:nvSpPr>
          <p:cNvPr id="212" name="TextShape 2"/>
          <p:cNvSpPr txBox="1"/>
          <p:nvPr/>
        </p:nvSpPr>
        <p:spPr>
          <a:xfrm>
            <a:off x="3849840" y="9428040"/>
            <a:ext cx="2945880" cy="496440"/>
          </a:xfrm>
          <a:prstGeom prst="rect">
            <a:avLst/>
          </a:prstGeom>
        </p:spPr>
        <p:txBody>
          <a:bodyPr anchor="b"/>
          <a:p>
            <a:pPr algn="r">
              <a:lnSpc>
                <a:spcPct val="100000"/>
              </a:lnSpc>
            </a:pPr>
            <a:fld id="{E67B3EF9-9804-47A4-8041-0BE907A03172}" type="slidenum">
              <a:rPr lang="fr-FR" sz="1200">
                <a:latin typeface="Calibri"/>
              </a:rPr>
              <a:t>&lt;numéro&gt;</a:t>
            </a:fld>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3" name="PlaceHolder 1"/>
          <p:cNvSpPr>
            <a:spLocks noGrp="1"/>
          </p:cNvSpPr>
          <p:nvPr>
            <p:ph type="body"/>
          </p:nvPr>
        </p:nvSpPr>
        <p:spPr>
          <a:xfrm>
            <a:off x="679320" y="4714920"/>
            <a:ext cx="5438520" cy="4466880"/>
          </a:xfrm>
          <a:prstGeom prst="rect">
            <a:avLst/>
          </a:prstGeom>
        </p:spPr>
        <p:txBody>
          <a:bodyPr/>
          <a:p>
            <a:endParaRPr/>
          </a:p>
        </p:txBody>
      </p:sp>
      <p:sp>
        <p:nvSpPr>
          <p:cNvPr id="214" name="TextShape 2"/>
          <p:cNvSpPr txBox="1"/>
          <p:nvPr/>
        </p:nvSpPr>
        <p:spPr>
          <a:xfrm>
            <a:off x="3849840" y="9428040"/>
            <a:ext cx="2945880" cy="496440"/>
          </a:xfrm>
          <a:prstGeom prst="rect">
            <a:avLst/>
          </a:prstGeom>
        </p:spPr>
        <p:txBody>
          <a:bodyPr anchor="b"/>
          <a:p>
            <a:pPr algn="r">
              <a:lnSpc>
                <a:spcPct val="100000"/>
              </a:lnSpc>
            </a:pPr>
            <a:fld id="{2A6E7F7B-AE38-4F6D-99C6-343357A7B8C2}" type="slidenum">
              <a:rPr lang="fr-FR" sz="1200">
                <a:latin typeface="Calibri"/>
              </a:rPr>
              <a:t>&lt;numéro&gt;</a:t>
            </a:fld>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5" name="PlaceHolder 1"/>
          <p:cNvSpPr>
            <a:spLocks noGrp="1"/>
          </p:cNvSpPr>
          <p:nvPr>
            <p:ph type="body"/>
          </p:nvPr>
        </p:nvSpPr>
        <p:spPr>
          <a:xfrm>
            <a:off x="679320" y="4714920"/>
            <a:ext cx="5438520" cy="4466880"/>
          </a:xfrm>
          <a:prstGeom prst="rect">
            <a:avLst/>
          </a:prstGeom>
        </p:spPr>
        <p:txBody>
          <a:bodyPr/>
          <a:p>
            <a:endParaRPr/>
          </a:p>
        </p:txBody>
      </p:sp>
      <p:sp>
        <p:nvSpPr>
          <p:cNvPr id="216" name="TextShape 2"/>
          <p:cNvSpPr txBox="1"/>
          <p:nvPr/>
        </p:nvSpPr>
        <p:spPr>
          <a:xfrm>
            <a:off x="3849840" y="9428040"/>
            <a:ext cx="2945880" cy="496440"/>
          </a:xfrm>
          <a:prstGeom prst="rect">
            <a:avLst/>
          </a:prstGeom>
        </p:spPr>
        <p:txBody>
          <a:bodyPr anchor="b"/>
          <a:p>
            <a:pPr algn="r">
              <a:lnSpc>
                <a:spcPct val="100000"/>
              </a:lnSpc>
            </a:pPr>
            <a:fld id="{D771D213-66CB-44EF-A78B-0A8690D557A7}" type="slidenum">
              <a:rPr lang="fr-FR" sz="1200">
                <a:latin typeface="Calibri"/>
              </a:rPr>
              <a:t>&lt;numéro&gt;</a:t>
            </a:fld>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7" name="PlaceHolder 1"/>
          <p:cNvSpPr>
            <a:spLocks noGrp="1"/>
          </p:cNvSpPr>
          <p:nvPr>
            <p:ph type="body"/>
          </p:nvPr>
        </p:nvSpPr>
        <p:spPr>
          <a:xfrm>
            <a:off x="679320" y="4714920"/>
            <a:ext cx="5438520" cy="4466880"/>
          </a:xfrm>
          <a:prstGeom prst="rect">
            <a:avLst/>
          </a:prstGeom>
        </p:spPr>
        <p:txBody>
          <a:bodyPr/>
          <a:p>
            <a:r>
              <a:rPr lang="fr-FR">
                <a:ea typeface="ＭＳ Ｐゴシック"/>
              </a:rPr>
              <a:t>Obtention de l’autorisation administrative pour passage à 49. </a:t>
            </a:r>
            <a:r>
              <a:rPr i="1" lang="fr-FR">
                <a:ea typeface="ＭＳ Ｐゴシック"/>
              </a:rPr>
              <a:t>il reste à obtenir accord de la DRAC sur quelques éléments (voir si = indispensable) + une instruction administrative et une signature du Préfet. Peut ne pas signer même si tout est conforme.</a:t>
            </a:r>
            <a:r>
              <a:rPr lang="fr-FR">
                <a:ea typeface="ＭＳ Ｐゴシック"/>
              </a:rPr>
              <a:t> </a:t>
            </a:r>
            <a:endParaRPr/>
          </a:p>
          <a:p>
            <a:endParaRPr/>
          </a:p>
          <a:p>
            <a:r>
              <a:rPr i="1" lang="fr-FR">
                <a:ea typeface="ＭＳ Ｐゴシック"/>
              </a:rPr>
              <a:t>A l’exception du premier point, ces recommandations pourraient être mises en œuvre même si la demande de dérogation n’aboutissait pas. En effet, va dans le sens d’un renforcement de la sécurité juridique du syndicat // risques liés à l’accueil du public. </a:t>
            </a:r>
            <a:endParaRPr/>
          </a:p>
          <a:p>
            <a:endParaRPr/>
          </a:p>
        </p:txBody>
      </p:sp>
      <p:sp>
        <p:nvSpPr>
          <p:cNvPr id="218" name="TextShape 2"/>
          <p:cNvSpPr txBox="1"/>
          <p:nvPr/>
        </p:nvSpPr>
        <p:spPr>
          <a:xfrm>
            <a:off x="3849840" y="9428040"/>
            <a:ext cx="2945880" cy="496440"/>
          </a:xfrm>
          <a:prstGeom prst="rect">
            <a:avLst/>
          </a:prstGeom>
        </p:spPr>
        <p:txBody>
          <a:bodyPr anchor="b"/>
          <a:p>
            <a:pPr algn="r">
              <a:lnSpc>
                <a:spcPct val="100000"/>
              </a:lnSpc>
            </a:pPr>
            <a:fld id="{A8F3501B-0C70-4F83-AF01-29459B5CD44B}" type="slidenum">
              <a:rPr lang="fr-FR" sz="1200">
                <a:latin typeface="Calibri"/>
              </a:rPr>
              <a:t>&lt;numéro&gt;</a:t>
            </a:fld>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9" name="PlaceHolder 1"/>
          <p:cNvSpPr>
            <a:spLocks noGrp="1"/>
          </p:cNvSpPr>
          <p:nvPr>
            <p:ph type="body"/>
          </p:nvPr>
        </p:nvSpPr>
        <p:spPr>
          <a:xfrm>
            <a:off x="679320" y="4714920"/>
            <a:ext cx="5438520" cy="4466880"/>
          </a:xfrm>
          <a:prstGeom prst="rect">
            <a:avLst/>
          </a:prstGeom>
        </p:spPr>
        <p:txBody>
          <a:bodyPr/>
          <a:p>
            <a:r>
              <a:rPr lang="fr-FR">
                <a:ea typeface="ＭＳ Ｐゴシック"/>
              </a:rPr>
              <a:t>Obtention de l’autorisation administrative pour passage à 49. </a:t>
            </a:r>
            <a:r>
              <a:rPr i="1" lang="fr-FR">
                <a:ea typeface="ＭＳ Ｐゴシック"/>
              </a:rPr>
              <a:t>il reste à obtenir accord de la DRAC sur quelques éléments (voir si = indispensable) + une instruction administrative et une signature du Préfet. Peut ne pas signer même si tout est conforme.</a:t>
            </a:r>
            <a:r>
              <a:rPr lang="fr-FR">
                <a:ea typeface="ＭＳ Ｐゴシック"/>
              </a:rPr>
              <a:t> </a:t>
            </a:r>
            <a:endParaRPr/>
          </a:p>
          <a:p>
            <a:endParaRPr/>
          </a:p>
          <a:p>
            <a:r>
              <a:rPr i="1" lang="fr-FR">
                <a:ea typeface="ＭＳ Ｐゴシック"/>
              </a:rPr>
              <a:t>A l’exception du premier point, ces recommandations pourraient être mises en œuvre même si la demande de dérogation n’aboutissait pas. En effet, va dans le sens d’un renforcement de la sécurité juridique du syndicat // risques liés à l’accueil du public. </a:t>
            </a:r>
            <a:endParaRPr/>
          </a:p>
          <a:p>
            <a:endParaRPr/>
          </a:p>
        </p:txBody>
      </p:sp>
      <p:sp>
        <p:nvSpPr>
          <p:cNvPr id="220" name="TextShape 2"/>
          <p:cNvSpPr txBox="1"/>
          <p:nvPr/>
        </p:nvSpPr>
        <p:spPr>
          <a:xfrm>
            <a:off x="3849840" y="9428040"/>
            <a:ext cx="2945880" cy="496440"/>
          </a:xfrm>
          <a:prstGeom prst="rect">
            <a:avLst/>
          </a:prstGeom>
        </p:spPr>
        <p:txBody>
          <a:bodyPr anchor="b"/>
          <a:p>
            <a:pPr algn="r">
              <a:lnSpc>
                <a:spcPct val="100000"/>
              </a:lnSpc>
            </a:pPr>
            <a:fld id="{9D7BEE45-88CE-492B-9831-64B1BE94ABB4}" type="slidenum">
              <a:rPr lang="fr-FR" sz="1200">
                <a:latin typeface="Calibri"/>
              </a:rPr>
              <a:t>&lt;numéro&gt;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7" name="PlaceHolder 1"/>
          <p:cNvSpPr>
            <a:spLocks noGrp="1"/>
          </p:cNvSpPr>
          <p:nvPr>
            <p:ph type="body"/>
          </p:nvPr>
        </p:nvSpPr>
        <p:spPr>
          <a:xfrm>
            <a:off x="679320" y="4714920"/>
            <a:ext cx="5438520" cy="4466880"/>
          </a:xfrm>
          <a:prstGeom prst="rect">
            <a:avLst/>
          </a:prstGeom>
        </p:spPr>
        <p:txBody>
          <a:bodyPr/>
          <a:p>
            <a:pPr>
              <a:lnSpc>
                <a:spcPct val="100000"/>
              </a:lnSpc>
            </a:pPr>
            <a:r>
              <a:rPr lang="fr-FR">
                <a:solidFill>
                  <a:srgbClr val="000000"/>
                </a:solidFill>
              </a:rPr>
              <a:t>-Dépôt d’une demande de dérogation en décembre 2014 </a:t>
            </a:r>
            <a:r>
              <a:rPr i="1" lang="fr-FR">
                <a:solidFill>
                  <a:srgbClr val="000000"/>
                </a:solidFill>
              </a:rPr>
              <a:t>sur la base d’un dossier argumenté construit après discussion avec le SDIS</a:t>
            </a:r>
            <a:endParaRPr/>
          </a:p>
          <a:p>
            <a:pPr>
              <a:lnSpc>
                <a:spcPct val="100000"/>
              </a:lnSpc>
            </a:pPr>
            <a:r>
              <a:rPr i="1" lang="fr-FR">
                <a:solidFill>
                  <a:srgbClr val="000000"/>
                </a:solidFill>
              </a:rPr>
              <a:t>-Mise en œuvre d’une partie de ces prescriptions dès la saison 2015 : </a:t>
            </a:r>
            <a:r>
              <a:rPr lang="fr-FR">
                <a:solidFill>
                  <a:srgbClr val="000000"/>
                </a:solidFill>
              </a:rPr>
              <a:t>embauche d’un saisonnier , présent 6j/7 dans le fût afin d’améliorer la sécurité et gérer les flux</a:t>
            </a:r>
            <a:endParaRPr/>
          </a:p>
          <a:p>
            <a:pPr>
              <a:lnSpc>
                <a:spcPct val="100000"/>
              </a:lnSpc>
            </a:pPr>
            <a:r>
              <a:rPr i="1" lang="fr-FR">
                <a:solidFill>
                  <a:srgbClr val="000000"/>
                </a:solidFill>
              </a:rPr>
              <a:t>Commentaire : Bilan très positif de sa présence sur place. A l’avenir, si dérogation obtenue, sa présence conditionnera la taille des groupes. (cf si présence saisonnier = 49 pers. Si personne = 30 pers) A voir : faut-il maintenir cette présence même si on reste à 30 ? Améliore vraiment gestion des flux et renforce la sécurité des visiteurs et nos capacités d’intervention rapide en cas de problème. Mais a un coût, qui sera d’autant plus compliqué à absorber si on reste à 30 car la question de la réduction du nombre de visiteurs devra alors se poser sérieusement pour certains coefficients de marée.</a:t>
            </a:r>
            <a:endParaRPr/>
          </a:p>
          <a:p>
            <a:pPr>
              <a:lnSpc>
                <a:spcPct val="100000"/>
              </a:lnSpc>
            </a:pPr>
            <a:endParaRPr/>
          </a:p>
        </p:txBody>
      </p:sp>
      <p:sp>
        <p:nvSpPr>
          <p:cNvPr id="208" name="TextShape 2"/>
          <p:cNvSpPr txBox="1"/>
          <p:nvPr/>
        </p:nvSpPr>
        <p:spPr>
          <a:xfrm>
            <a:off x="3849840" y="9428040"/>
            <a:ext cx="2945880" cy="496440"/>
          </a:xfrm>
          <a:prstGeom prst="rect">
            <a:avLst/>
          </a:prstGeom>
        </p:spPr>
        <p:txBody>
          <a:bodyPr anchor="b"/>
          <a:p>
            <a:pPr algn="r">
              <a:lnSpc>
                <a:spcPct val="100000"/>
              </a:lnSpc>
            </a:pPr>
            <a:fld id="{FB0E0BAC-221A-4A77-AF63-88F3666DEAA5}" type="slidenum">
              <a:rPr lang="fr-FR" sz="1200">
                <a:latin typeface="Calibri"/>
              </a:rPr>
              <a:t>&lt;numéro&gt;</a:t>
            </a:fld>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9" name="PlaceHolder 1"/>
          <p:cNvSpPr>
            <a:spLocks noGrp="1"/>
          </p:cNvSpPr>
          <p:nvPr>
            <p:ph type="body"/>
          </p:nvPr>
        </p:nvSpPr>
        <p:spPr>
          <a:xfrm>
            <a:off x="679320" y="4714920"/>
            <a:ext cx="5438520" cy="4466880"/>
          </a:xfrm>
          <a:prstGeom prst="rect">
            <a:avLst/>
          </a:prstGeom>
        </p:spPr>
        <p:txBody>
          <a:bodyPr/>
          <a:p>
            <a:endParaRPr/>
          </a:p>
        </p:txBody>
      </p:sp>
      <p:sp>
        <p:nvSpPr>
          <p:cNvPr id="210" name="TextShape 2"/>
          <p:cNvSpPr txBox="1"/>
          <p:nvPr/>
        </p:nvSpPr>
        <p:spPr>
          <a:xfrm>
            <a:off x="3849840" y="9428040"/>
            <a:ext cx="2945880" cy="496440"/>
          </a:xfrm>
          <a:prstGeom prst="rect">
            <a:avLst/>
          </a:prstGeom>
        </p:spPr>
        <p:txBody>
          <a:bodyPr anchor="b"/>
          <a:p>
            <a:pPr algn="r">
              <a:lnSpc>
                <a:spcPct val="100000"/>
              </a:lnSpc>
            </a:pPr>
            <a:fld id="{5420ACB3-4447-43FD-85BD-3B569A28DA70}" type="slidenum">
              <a:rPr lang="fr-FR" sz="1200">
                <a:latin typeface="Calibri"/>
              </a:rPr>
              <a:t>&lt;numéro&gt;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7"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28"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0"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1"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32"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33"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6" name="PlaceHolder 3"/>
          <p:cNvSpPr>
            <a:spLocks noGrp="1"/>
          </p:cNvSpPr>
          <p:nvPr>
            <p:ph type="body"/>
          </p:nvPr>
        </p:nvSpPr>
        <p:spPr>
          <a:xfrm>
            <a:off x="4673520" y="1600200"/>
            <a:ext cx="4015440" cy="2158200"/>
          </a:xfrm>
          <a:prstGeom prst="rect">
            <a:avLst/>
          </a:prstGeom>
        </p:spPr>
        <p:txBody>
          <a:bodyPr bIns="0" lIns="0" rIns="0" tIns="0" wrap="none"/>
          <a:p>
            <a:endParaRPr/>
          </a:p>
        </p:txBody>
      </p:sp>
      <p:pic>
        <p:nvPicPr>
          <p:cNvPr descr="" id="37" name=""/>
          <p:cNvPicPr/>
          <p:nvPr/>
        </p:nvPicPr>
        <p:blipFill>
          <a:blip r:embed="rId2"/>
          <a:stretch>
            <a:fillRect/>
          </a:stretch>
        </p:blipFill>
        <p:spPr>
          <a:xfrm>
            <a:off x="5328720" y="3963240"/>
            <a:ext cx="2704680" cy="2158200"/>
          </a:xfrm>
          <a:prstGeom prst="rect">
            <a:avLst/>
          </a:prstGeom>
          <a:ln>
            <a:noFill/>
          </a:ln>
        </p:spPr>
      </p:pic>
      <p:pic>
        <p:nvPicPr>
          <p:cNvPr descr="" id="38" name=""/>
          <p:cNvPicPr/>
          <p:nvPr/>
        </p:nvPicPr>
        <p:blipFill>
          <a:blip r:embed="rId3"/>
          <a:stretch>
            <a:fillRect/>
          </a:stretch>
        </p:blipFill>
        <p:spPr>
          <a:xfrm>
            <a:off x="1112400" y="3963240"/>
            <a:ext cx="2704680" cy="21582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5"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7"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9"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50"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4"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55"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56"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8"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59"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0"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2"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63"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4"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6"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67"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9"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0"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71"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72"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74"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5" name="PlaceHolder 3"/>
          <p:cNvSpPr>
            <a:spLocks noGrp="1"/>
          </p:cNvSpPr>
          <p:nvPr>
            <p:ph type="body"/>
          </p:nvPr>
        </p:nvSpPr>
        <p:spPr>
          <a:xfrm>
            <a:off x="4673520" y="1600200"/>
            <a:ext cx="4015440" cy="2158200"/>
          </a:xfrm>
          <a:prstGeom prst="rect">
            <a:avLst/>
          </a:prstGeom>
        </p:spPr>
        <p:txBody>
          <a:bodyPr bIns="0" lIns="0" rIns="0" tIns="0" wrap="none"/>
          <a:p>
            <a:endParaRPr/>
          </a:p>
        </p:txBody>
      </p:sp>
      <p:pic>
        <p:nvPicPr>
          <p:cNvPr descr="" id="76" name=""/>
          <p:cNvPicPr/>
          <p:nvPr/>
        </p:nvPicPr>
        <p:blipFill>
          <a:blip r:embed="rId2"/>
          <a:stretch>
            <a:fillRect/>
          </a:stretch>
        </p:blipFill>
        <p:spPr>
          <a:xfrm>
            <a:off x="5328720" y="3963240"/>
            <a:ext cx="2704680" cy="2158200"/>
          </a:xfrm>
          <a:prstGeom prst="rect">
            <a:avLst/>
          </a:prstGeom>
          <a:ln>
            <a:noFill/>
          </a:ln>
        </p:spPr>
      </p:pic>
      <p:pic>
        <p:nvPicPr>
          <p:cNvPr descr="" id="77" name=""/>
          <p:cNvPicPr/>
          <p:nvPr/>
        </p:nvPicPr>
        <p:blipFill>
          <a:blip r:embed="rId3"/>
          <a:stretch>
            <a:fillRect/>
          </a:stretch>
        </p:blipFill>
        <p:spPr>
          <a:xfrm>
            <a:off x="1112400" y="3963240"/>
            <a:ext cx="2704680" cy="215820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4"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6"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8"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89"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9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94"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95"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97"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98"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99"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1"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02"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103"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5"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106"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8"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09"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110"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111"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1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14" name="PlaceHolder 3"/>
          <p:cNvSpPr>
            <a:spLocks noGrp="1"/>
          </p:cNvSpPr>
          <p:nvPr>
            <p:ph type="body"/>
          </p:nvPr>
        </p:nvSpPr>
        <p:spPr>
          <a:xfrm>
            <a:off x="4673520" y="1600200"/>
            <a:ext cx="4015440" cy="2158200"/>
          </a:xfrm>
          <a:prstGeom prst="rect">
            <a:avLst/>
          </a:prstGeom>
        </p:spPr>
        <p:txBody>
          <a:bodyPr bIns="0" lIns="0" rIns="0" tIns="0" wrap="none"/>
          <a:p>
            <a:endParaRPr/>
          </a:p>
        </p:txBody>
      </p:sp>
      <p:pic>
        <p:nvPicPr>
          <p:cNvPr descr="" id="115" name=""/>
          <p:cNvPicPr/>
          <p:nvPr/>
        </p:nvPicPr>
        <p:blipFill>
          <a:blip r:embed="rId2"/>
          <a:stretch>
            <a:fillRect/>
          </a:stretch>
        </p:blipFill>
        <p:spPr>
          <a:xfrm>
            <a:off x="5328720" y="3963240"/>
            <a:ext cx="2704680" cy="2158200"/>
          </a:xfrm>
          <a:prstGeom prst="rect">
            <a:avLst/>
          </a:prstGeom>
          <a:ln>
            <a:noFill/>
          </a:ln>
        </p:spPr>
      </p:pic>
      <p:pic>
        <p:nvPicPr>
          <p:cNvPr descr="" id="116" name=""/>
          <p:cNvPicPr/>
          <p:nvPr/>
        </p:nvPicPr>
        <p:blipFill>
          <a:blip r:embed="rId3"/>
          <a:stretch>
            <a:fillRect/>
          </a:stretch>
        </p:blipFill>
        <p:spPr>
          <a:xfrm>
            <a:off x="1112400" y="3963240"/>
            <a:ext cx="2704680" cy="215820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11"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6"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17"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9"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20"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1"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24"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5"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fr-FR" sz="4400">
                <a:solidFill>
                  <a:srgbClr val="000000"/>
                </a:solidFill>
                <a:latin typeface="Calibri"/>
                <a:ea typeface="ＭＳ Ｐゴシック"/>
              </a:rPr>
              <a:t>Cliquez pour éditer le format du texte-titreCliquez et modifiez le titre</a:t>
            </a:r>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lang="fr-FR" sz="1200">
                <a:solidFill>
                  <a:srgbClr val="898989"/>
                </a:solidFill>
                <a:latin typeface="Calibri"/>
                <a:ea typeface="ＭＳ Ｐゴシック"/>
              </a:rPr>
              <a:t>13/10/2015</a:t>
            </a:r>
            <a:endParaRPr/>
          </a:p>
        </p:txBody>
      </p:sp>
      <p:sp>
        <p:nvSpPr>
          <p:cNvPr id="2" name="PlaceHolder 3"/>
          <p:cNvSpPr>
            <a:spLocks noGrp="1"/>
          </p:cNvSpPr>
          <p:nvPr>
            <p:ph type="ftr"/>
          </p:nvPr>
        </p:nvSpPr>
        <p:spPr>
          <a:xfrm>
            <a:off x="3124080" y="6356520"/>
            <a:ext cx="5333760" cy="364680"/>
          </a:xfrm>
          <a:prstGeom prst="rect">
            <a:avLst/>
          </a:prstGeom>
        </p:spPr>
        <p:txBody>
          <a:bodyPr anchor="ctr"/>
          <a:p>
            <a:pPr>
              <a:lnSpc>
                <a:spcPct val="100000"/>
              </a:lnSpc>
            </a:pPr>
            <a:r>
              <a:rPr b="1" lang="fr-FR" sz="1200">
                <a:solidFill>
                  <a:srgbClr val="898989"/>
                </a:solidFill>
                <a:latin typeface="Calibri"/>
                <a:ea typeface="ＭＳ Ｐゴシック"/>
              </a:rPr>
              <a:t>12, rue Saint-Simon ■  33390 Blaye ■  Tél : 05 57 42 28 76 ■  Fax : 05 57 42 75 10</a:t>
            </a:r>
            <a:endParaRPr/>
          </a:p>
          <a:p>
            <a:pPr>
              <a:lnSpc>
                <a:spcPct val="100000"/>
              </a:lnSpc>
            </a:pPr>
            <a:r>
              <a:rPr b="1" lang="fr-FR" sz="1200">
                <a:solidFill>
                  <a:srgbClr val="898989"/>
                </a:solidFill>
                <a:latin typeface="Calibri"/>
                <a:ea typeface="ＭＳ Ｐゴシック"/>
              </a:rPr>
              <a:t>www.smiddest.fr - contact@smiddest.fr</a:t>
            </a:r>
            <a:endParaRPr/>
          </a:p>
          <a:p>
            <a:pPr>
              <a:lnSpc>
                <a:spcPct val="100000"/>
              </a:lnSpc>
            </a:pPr>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nSpc>
                <a:spcPct val="100000"/>
              </a:lnSpc>
            </a:pPr>
            <a:fld id="{2E7B1649-7A0E-4E70-A03F-9C206A1D90CE}" type="slidenum">
              <a:rPr lang="fr-FR" sz="1200">
                <a:solidFill>
                  <a:srgbClr val="898989"/>
                </a:solidFill>
                <a:latin typeface="Calibri"/>
                <a:ea typeface="ＭＳ Ｐゴシック"/>
              </a:rPr>
              <a:t>&lt;numéro&gt;</a:t>
            </a:fld>
            <a:endParaRPr/>
          </a:p>
        </p:txBody>
      </p:sp>
      <p:sp>
        <p:nvSpPr>
          <p:cNvPr id="4" name="PlaceHolder 5"/>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fr-FR"/>
              <a:t>Cliquez pour éditer le format du plan de texte</a:t>
            </a:r>
            <a:endParaRPr/>
          </a:p>
          <a:p>
            <a:pPr lvl="1">
              <a:buSzPct val="25000"/>
              <a:buFont typeface="StarSymbol"/>
              <a:buChar char=""/>
            </a:pPr>
            <a:r>
              <a:rPr lang="fr-FR"/>
              <a:t>Second niveau de plan</a:t>
            </a:r>
            <a:endParaRPr/>
          </a:p>
          <a:p>
            <a:pPr lvl="2">
              <a:buSzPct val="25000"/>
              <a:buFont typeface="StarSymbol"/>
              <a:buChar char=""/>
            </a:pPr>
            <a:r>
              <a:rPr lang="fr-FR"/>
              <a:t>Troisième niveau de plan</a:t>
            </a:r>
            <a:endParaRPr/>
          </a:p>
          <a:p>
            <a:pPr lvl="3">
              <a:buSzPct val="25000"/>
              <a:buFont typeface="StarSymbol"/>
              <a:buChar char=""/>
            </a:pPr>
            <a:r>
              <a:rPr lang="fr-FR"/>
              <a:t>Quatrième niveau de plan</a:t>
            </a:r>
            <a:endParaRPr/>
          </a:p>
          <a:p>
            <a:pPr lvl="4">
              <a:buSzPct val="25000"/>
              <a:buFont typeface="StarSymbol"/>
              <a:buChar char=""/>
            </a:pPr>
            <a:r>
              <a:rPr lang="fr-FR"/>
              <a:t>Cinquième niveau de plan</a:t>
            </a:r>
            <a:endParaRPr/>
          </a:p>
          <a:p>
            <a:pPr lvl="5">
              <a:buSzPct val="25000"/>
              <a:buFont typeface="StarSymbol"/>
              <a:buChar char=""/>
            </a:pPr>
            <a:r>
              <a:rPr lang="fr-FR"/>
              <a:t>Sixième niveau de plan</a:t>
            </a:r>
            <a:endParaRPr/>
          </a:p>
          <a:p>
            <a:pPr lvl="6">
              <a:buSzPct val="2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fr-FR" sz="4400">
                <a:solidFill>
                  <a:srgbClr val="000000"/>
                </a:solidFill>
                <a:latin typeface="Calibri"/>
                <a:ea typeface="ＭＳ Ｐゴシック"/>
              </a:rPr>
              <a:t>Cliquez pour éditer le format du texte-titreCliquez et modifiez le titre</a:t>
            </a:r>
            <a:endParaRPr/>
          </a:p>
        </p:txBody>
      </p:sp>
      <p:sp>
        <p:nvSpPr>
          <p:cNvPr id="40" name="PlaceHolder 2"/>
          <p:cNvSpPr>
            <a:spLocks noGrp="1"/>
          </p:cNvSpPr>
          <p:nvPr>
            <p:ph type="body"/>
          </p:nvPr>
        </p:nvSpPr>
        <p:spPr>
          <a:xfrm>
            <a:off x="457200" y="1600200"/>
            <a:ext cx="8229240" cy="4525560"/>
          </a:xfrm>
          <a:prstGeom prst="rect">
            <a:avLst/>
          </a:prstGeom>
        </p:spPr>
        <p:txBody>
          <a:bodyPr/>
          <a:p>
            <a:pPr>
              <a:buSzPct val="25000"/>
              <a:buFont typeface="StarSymbol"/>
              <a:buChar char=""/>
            </a:pPr>
            <a:r>
              <a:rPr lang="fr-FR" sz="3200">
                <a:solidFill>
                  <a:srgbClr val="000000"/>
                </a:solidFill>
                <a:latin typeface="Calibri"/>
                <a:ea typeface="ＭＳ Ｐゴシック"/>
              </a:rPr>
              <a:t>Cliquez pour éditer le format du plan de texte</a:t>
            </a:r>
            <a:endParaRPr/>
          </a:p>
          <a:p>
            <a:pPr lvl="1">
              <a:buSzPct val="25000"/>
              <a:buFont typeface="StarSymbol"/>
              <a:buChar char=""/>
            </a:pPr>
            <a:r>
              <a:rPr lang="fr-FR" sz="3200">
                <a:solidFill>
                  <a:srgbClr val="000000"/>
                </a:solidFill>
                <a:latin typeface="Calibri"/>
                <a:ea typeface="ＭＳ Ｐゴシック"/>
              </a:rPr>
              <a:t>Second niveau de plan</a:t>
            </a:r>
            <a:endParaRPr/>
          </a:p>
          <a:p>
            <a:pPr lvl="2">
              <a:buSzPct val="25000"/>
              <a:buFont typeface="StarSymbol"/>
              <a:buChar char=""/>
            </a:pPr>
            <a:r>
              <a:rPr lang="fr-FR" sz="3200">
                <a:solidFill>
                  <a:srgbClr val="000000"/>
                </a:solidFill>
                <a:latin typeface="Calibri"/>
                <a:ea typeface="ＭＳ Ｐゴシック"/>
              </a:rPr>
              <a:t>Troisième niveau de plan</a:t>
            </a:r>
            <a:endParaRPr/>
          </a:p>
          <a:p>
            <a:pPr lvl="3">
              <a:buSzPct val="25000"/>
              <a:buFont typeface="StarSymbol"/>
              <a:buChar char=""/>
            </a:pPr>
            <a:r>
              <a:rPr lang="fr-FR" sz="3200">
                <a:solidFill>
                  <a:srgbClr val="000000"/>
                </a:solidFill>
                <a:latin typeface="Calibri"/>
                <a:ea typeface="ＭＳ Ｐゴシック"/>
              </a:rPr>
              <a:t>Quatrième niveau de plan</a:t>
            </a:r>
            <a:endParaRPr/>
          </a:p>
          <a:p>
            <a:pPr lvl="4">
              <a:buSzPct val="25000"/>
              <a:buFont typeface="StarSymbol"/>
              <a:buChar char=""/>
            </a:pPr>
            <a:r>
              <a:rPr lang="fr-FR" sz="3200">
                <a:solidFill>
                  <a:srgbClr val="000000"/>
                </a:solidFill>
                <a:latin typeface="Calibri"/>
                <a:ea typeface="ＭＳ Ｐゴシック"/>
              </a:rPr>
              <a:t>Cinquième niveau de plan</a:t>
            </a:r>
            <a:endParaRPr/>
          </a:p>
          <a:p>
            <a:pPr lvl="5">
              <a:buSzPct val="25000"/>
              <a:buFont typeface="StarSymbol"/>
              <a:buChar char=""/>
            </a:pPr>
            <a:r>
              <a:rPr lang="fr-FR" sz="3200">
                <a:solidFill>
                  <a:srgbClr val="000000"/>
                </a:solidFill>
                <a:latin typeface="Calibri"/>
                <a:ea typeface="ＭＳ Ｐゴシック"/>
              </a:rPr>
              <a:t>Sixième niveau de plan</a:t>
            </a:r>
            <a:endParaRPr/>
          </a:p>
          <a:p>
            <a:pPr>
              <a:lnSpc>
                <a:spcPct val="100000"/>
              </a:lnSpc>
              <a:buFont typeface="Arial"/>
              <a:buChar char="•"/>
            </a:pPr>
            <a:r>
              <a:rPr lang="fr-FR" sz="3200">
                <a:solidFill>
                  <a:srgbClr val="000000"/>
                </a:solidFill>
                <a:latin typeface="Calibri"/>
                <a:ea typeface="ＭＳ Ｐゴシック"/>
              </a:rPr>
              <a:t>Septième niveau de planCliquez pour modifier les styles du texte du masque</a:t>
            </a:r>
            <a:endParaRPr/>
          </a:p>
          <a:p>
            <a:pPr lvl="1">
              <a:lnSpc>
                <a:spcPct val="100000"/>
              </a:lnSpc>
              <a:buFont typeface="Arial"/>
              <a:buChar char="–"/>
            </a:pPr>
            <a:r>
              <a:rPr lang="fr-FR" sz="2800">
                <a:solidFill>
                  <a:srgbClr val="000000"/>
                </a:solidFill>
                <a:latin typeface="Calibri"/>
                <a:ea typeface="ＭＳ Ｐゴシック"/>
              </a:rPr>
              <a:t>Deuxième niveau</a:t>
            </a:r>
            <a:endParaRPr/>
          </a:p>
          <a:p>
            <a:pPr lvl="2">
              <a:lnSpc>
                <a:spcPct val="100000"/>
              </a:lnSpc>
              <a:buFont typeface="Arial"/>
              <a:buChar char="•"/>
            </a:pPr>
            <a:r>
              <a:rPr lang="fr-FR" sz="2400">
                <a:solidFill>
                  <a:srgbClr val="000000"/>
                </a:solidFill>
                <a:latin typeface="Calibri"/>
                <a:ea typeface="ＭＳ Ｐゴシック"/>
              </a:rPr>
              <a:t>Troisième niveau</a:t>
            </a:r>
            <a:endParaRPr/>
          </a:p>
          <a:p>
            <a:pPr lvl="3">
              <a:lnSpc>
                <a:spcPct val="100000"/>
              </a:lnSpc>
              <a:buFont typeface="Arial"/>
              <a:buChar char="–"/>
            </a:pPr>
            <a:r>
              <a:rPr lang="fr-FR" sz="2000">
                <a:solidFill>
                  <a:srgbClr val="000000"/>
                </a:solidFill>
                <a:latin typeface="Calibri"/>
                <a:ea typeface="ＭＳ Ｐゴシック"/>
              </a:rPr>
              <a:t>Quatrième niveau</a:t>
            </a:r>
            <a:endParaRPr/>
          </a:p>
          <a:p>
            <a:pPr lvl="4">
              <a:lnSpc>
                <a:spcPct val="100000"/>
              </a:lnSpc>
              <a:buFont typeface="Arial"/>
              <a:buChar char="»"/>
            </a:pPr>
            <a:r>
              <a:rPr lang="fr-FR" sz="2000">
                <a:solidFill>
                  <a:srgbClr val="000000"/>
                </a:solidFill>
                <a:latin typeface="Calibri"/>
                <a:ea typeface="ＭＳ Ｐゴシック"/>
              </a:rPr>
              <a:t>Cinquième niveau</a:t>
            </a:r>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r>
              <a:rPr lang="fr-FR" sz="1200">
                <a:solidFill>
                  <a:srgbClr val="898989"/>
                </a:solidFill>
                <a:latin typeface="Calibri"/>
                <a:ea typeface="ＭＳ Ｐゴシック"/>
              </a:rPr>
              <a:t>13/10/2015</a:t>
            </a:r>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nSpc>
                <a:spcPct val="100000"/>
              </a:lnSpc>
            </a:pPr>
            <a:fld id="{8DC06C0B-E12F-4B6B-A83B-CCF4B752599F}" type="slidenum">
              <a:rPr lang="fr-FR" sz="1200">
                <a:solidFill>
                  <a:srgbClr val="898989"/>
                </a:solidFill>
                <a:latin typeface="Calibri"/>
                <a:ea typeface="ＭＳ Ｐゴシック"/>
              </a:rPr>
              <a:t>&lt;numéro&gt;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dt"/>
          </p:nvPr>
        </p:nvSpPr>
        <p:spPr>
          <a:xfrm>
            <a:off x="457200" y="6356520"/>
            <a:ext cx="2133360" cy="364680"/>
          </a:xfrm>
          <a:prstGeom prst="rect">
            <a:avLst/>
          </a:prstGeom>
        </p:spPr>
        <p:txBody>
          <a:bodyPr anchor="ctr"/>
          <a:p>
            <a:pPr>
              <a:lnSpc>
                <a:spcPct val="100000"/>
              </a:lnSpc>
            </a:pPr>
            <a:r>
              <a:rPr lang="fr-FR" sz="1200">
                <a:solidFill>
                  <a:srgbClr val="898989"/>
                </a:solidFill>
                <a:latin typeface="Calibri"/>
                <a:ea typeface="ＭＳ Ｐゴシック"/>
              </a:rPr>
              <a:t>13/10/2015</a:t>
            </a:r>
            <a:endParaRPr/>
          </a:p>
        </p:txBody>
      </p:sp>
      <p:sp>
        <p:nvSpPr>
          <p:cNvPr id="79" name="PlaceHolder 2"/>
          <p:cNvSpPr>
            <a:spLocks noGrp="1"/>
          </p:cNvSpPr>
          <p:nvPr>
            <p:ph type="ftr"/>
          </p:nvPr>
        </p:nvSpPr>
        <p:spPr>
          <a:xfrm>
            <a:off x="3124080" y="6356520"/>
            <a:ext cx="2895120" cy="364680"/>
          </a:xfrm>
          <a:prstGeom prst="rect">
            <a:avLst/>
          </a:prstGeom>
        </p:spPr>
        <p:txBody>
          <a:bodyPr anchor="ctr"/>
          <a:p>
            <a:endParaRPr/>
          </a:p>
        </p:txBody>
      </p:sp>
      <p:sp>
        <p:nvSpPr>
          <p:cNvPr id="80" name="PlaceHolder 3"/>
          <p:cNvSpPr>
            <a:spLocks noGrp="1"/>
          </p:cNvSpPr>
          <p:nvPr>
            <p:ph type="sldNum"/>
          </p:nvPr>
        </p:nvSpPr>
        <p:spPr>
          <a:xfrm>
            <a:off x="6553080" y="6356520"/>
            <a:ext cx="2133360" cy="364680"/>
          </a:xfrm>
          <a:prstGeom prst="rect">
            <a:avLst/>
          </a:prstGeom>
        </p:spPr>
        <p:txBody>
          <a:bodyPr anchor="ctr"/>
          <a:p>
            <a:pPr>
              <a:lnSpc>
                <a:spcPct val="100000"/>
              </a:lnSpc>
            </a:pPr>
            <a:fld id="{87789DF7-2B59-41DE-8C40-AC13A8D901DE}" type="slidenum">
              <a:rPr lang="fr-FR" sz="1200">
                <a:solidFill>
                  <a:srgbClr val="898989"/>
                </a:solidFill>
                <a:latin typeface="Calibri"/>
                <a:ea typeface="ＭＳ Ｐゴシック"/>
              </a:rPr>
              <a:t>&lt;numéro&gt;</a:t>
            </a:fld>
            <a:endParaRPr/>
          </a:p>
        </p:txBody>
      </p:sp>
      <p:sp>
        <p:nvSpPr>
          <p:cNvPr id="81" name="PlaceHolder 4"/>
          <p:cNvSpPr>
            <a:spLocks noGrp="1"/>
          </p:cNvSpPr>
          <p:nvPr>
            <p:ph type="title"/>
          </p:nvPr>
        </p:nvSpPr>
        <p:spPr>
          <a:xfrm>
            <a:off x="457200" y="273600"/>
            <a:ext cx="8229240" cy="1144800"/>
          </a:xfrm>
          <a:prstGeom prst="rect">
            <a:avLst/>
          </a:prstGeom>
        </p:spPr>
        <p:txBody>
          <a:bodyPr anchor="ctr" bIns="0" lIns="0" rIns="0" tIns="0" wrap="none"/>
          <a:p>
            <a:r>
              <a:rPr lang="fr-FR"/>
              <a:t>Cliquez pour éditer le format du texte-titre</a:t>
            </a:r>
            <a:endParaRPr/>
          </a:p>
        </p:txBody>
      </p:sp>
      <p:sp>
        <p:nvSpPr>
          <p:cNvPr id="82" name="PlaceHolder 5"/>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fr-FR"/>
              <a:t>Cliquez pour éditer le format du plan de texte</a:t>
            </a:r>
            <a:endParaRPr/>
          </a:p>
          <a:p>
            <a:pPr lvl="1">
              <a:buSzPct val="25000"/>
              <a:buFont typeface="StarSymbol"/>
              <a:buChar char=""/>
            </a:pPr>
            <a:r>
              <a:rPr lang="fr-FR"/>
              <a:t>Second niveau de plan</a:t>
            </a:r>
            <a:endParaRPr/>
          </a:p>
          <a:p>
            <a:pPr lvl="2">
              <a:buSzPct val="25000"/>
              <a:buFont typeface="StarSymbol"/>
              <a:buChar char=""/>
            </a:pPr>
            <a:r>
              <a:rPr lang="fr-FR"/>
              <a:t>Troisième niveau de plan</a:t>
            </a:r>
            <a:endParaRPr/>
          </a:p>
          <a:p>
            <a:pPr lvl="3">
              <a:buSzPct val="25000"/>
              <a:buFont typeface="StarSymbol"/>
              <a:buChar char=""/>
            </a:pPr>
            <a:r>
              <a:rPr lang="fr-FR"/>
              <a:t>Quatrième niveau de plan</a:t>
            </a:r>
            <a:endParaRPr/>
          </a:p>
          <a:p>
            <a:pPr lvl="4">
              <a:buSzPct val="25000"/>
              <a:buFont typeface="StarSymbol"/>
              <a:buChar char=""/>
            </a:pPr>
            <a:r>
              <a:rPr lang="fr-FR"/>
              <a:t>Cinquième niveau de plan</a:t>
            </a:r>
            <a:endParaRPr/>
          </a:p>
          <a:p>
            <a:pPr lvl="5">
              <a:buSzPct val="25000"/>
              <a:buFont typeface="StarSymbol"/>
              <a:buChar char=""/>
            </a:pPr>
            <a:r>
              <a:rPr lang="fr-FR"/>
              <a:t>Sixième niveau de plan</a:t>
            </a:r>
            <a:endParaRPr/>
          </a:p>
          <a:p>
            <a:pPr lvl="6">
              <a:buSzPct val="2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16.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TextShape 1"/>
          <p:cNvSpPr txBox="1"/>
          <p:nvPr/>
        </p:nvSpPr>
        <p:spPr>
          <a:xfrm>
            <a:off x="4114800" y="5181480"/>
            <a:ext cx="4647960" cy="1142640"/>
          </a:xfrm>
          <a:prstGeom prst="rect">
            <a:avLst/>
          </a:prstGeom>
        </p:spPr>
        <p:txBody>
          <a:bodyPr anchor="ctr"/>
          <a:p>
            <a:pPr>
              <a:lnSpc>
                <a:spcPct val="100000"/>
              </a:lnSpc>
            </a:pPr>
            <a:r>
              <a:rPr lang="fr-FR" sz="3200">
                <a:solidFill>
                  <a:srgbClr val="000000"/>
                </a:solidFill>
                <a:latin typeface="Trebuchet MS Bold"/>
                <a:ea typeface="ＭＳ Ｐゴシック"/>
              </a:rPr>
              <a:t>PRÉSENTATION A</a:t>
            </a:r>
            <a:endParaRPr/>
          </a:p>
        </p:txBody>
      </p:sp>
      <p:sp>
        <p:nvSpPr>
          <p:cNvPr id="123" name="CustomShape 2"/>
          <p:cNvSpPr/>
          <p:nvPr/>
        </p:nvSpPr>
        <p:spPr>
          <a:xfrm>
            <a:off x="-1231920" y="1282680"/>
            <a:ext cx="183960" cy="461520"/>
          </a:xfrm>
          <a:prstGeom prst="rect">
            <a:avLst/>
          </a:prstGeom>
          <a:noFill/>
          <a:ln w="9360">
            <a:noFill/>
          </a:ln>
        </p:spPr>
      </p:sp>
      <p:sp>
        <p:nvSpPr>
          <p:cNvPr id="124" name="TextShape 3"/>
          <p:cNvSpPr txBox="1"/>
          <p:nvPr/>
        </p:nvSpPr>
        <p:spPr>
          <a:xfrm>
            <a:off x="1371600" y="3886200"/>
            <a:ext cx="6400440" cy="1752120"/>
          </a:xfrm>
          <a:prstGeom prst="rect">
            <a:avLst/>
          </a:prstGeom>
        </p:spPr>
        <p:txBody>
          <a:bodyPr/>
          <a:p>
            <a:pPr algn="ctr"/>
            <a:endParaRPr/>
          </a:p>
        </p:txBody>
      </p:sp>
      <p:sp>
        <p:nvSpPr>
          <p:cNvPr id="125" name="CustomShape 4"/>
          <p:cNvSpPr/>
          <p:nvPr/>
        </p:nvSpPr>
        <p:spPr>
          <a:xfrm>
            <a:off x="0" y="3443760"/>
            <a:ext cx="9143640" cy="3457080"/>
          </a:xfrm>
          <a:prstGeom prst="rect">
            <a:avLst/>
          </a:prstGeom>
          <a:solidFill>
            <a:srgbClr val="32786a"/>
          </a:solidFill>
          <a:ln w="9360">
            <a:noFill/>
          </a:ln>
        </p:spPr>
      </p:sp>
      <p:sp>
        <p:nvSpPr>
          <p:cNvPr id="126" name="CustomShape 5"/>
          <p:cNvSpPr/>
          <p:nvPr/>
        </p:nvSpPr>
        <p:spPr>
          <a:xfrm>
            <a:off x="976320" y="4989600"/>
            <a:ext cx="657000" cy="655200"/>
          </a:xfrm>
          <a:prstGeom prst="ellipse">
            <a:avLst/>
          </a:prstGeom>
          <a:solidFill>
            <a:srgbClr val="788526"/>
          </a:solidFill>
          <a:ln w="9360">
            <a:noFill/>
          </a:ln>
        </p:spPr>
      </p:sp>
      <p:sp>
        <p:nvSpPr>
          <p:cNvPr id="127" name="CustomShape 6"/>
          <p:cNvSpPr/>
          <p:nvPr/>
        </p:nvSpPr>
        <p:spPr>
          <a:xfrm>
            <a:off x="1104840" y="5110200"/>
            <a:ext cx="8038800" cy="712440"/>
          </a:xfrm>
          <a:prstGeom prst="rect">
            <a:avLst/>
          </a:prstGeom>
          <a:noFill/>
          <a:ln w="9360">
            <a:noFill/>
          </a:ln>
        </p:spPr>
        <p:txBody>
          <a:bodyPr bIns="45000" lIns="90000" rIns="90000" tIns="45000"/>
          <a:p>
            <a:pPr>
              <a:lnSpc>
                <a:spcPct val="80000"/>
              </a:lnSpc>
            </a:pPr>
            <a:r>
              <a:rPr lang="fr-FR" sz="2200">
                <a:solidFill>
                  <a:srgbClr val="ffffff"/>
                </a:solidFill>
                <a:latin typeface="Trebuchet MS"/>
                <a:ea typeface="ＭＳ Ｐゴシック"/>
              </a:rPr>
              <a:t>PRESENTATION JOURNEES DES PHARES 2015 </a:t>
            </a:r>
            <a:endParaRPr/>
          </a:p>
          <a:p>
            <a:pPr>
              <a:lnSpc>
                <a:spcPct val="80000"/>
              </a:lnSpc>
            </a:pPr>
            <a:r>
              <a:rPr lang="fr-FR" sz="1600">
                <a:solidFill>
                  <a:srgbClr val="ffffff"/>
                </a:solidFill>
                <a:latin typeface="Trebuchet MS"/>
                <a:ea typeface="ＭＳ Ｐゴシック"/>
              </a:rPr>
              <a:t>Le 16 octobre 2015 au Verdon-Sur-Mer </a:t>
            </a:r>
            <a:endParaRPr/>
          </a:p>
        </p:txBody>
      </p:sp>
      <p:pic>
        <p:nvPicPr>
          <p:cNvPr descr="" id="128" name="Image 1"/>
          <p:cNvPicPr/>
          <p:nvPr/>
        </p:nvPicPr>
        <p:blipFill>
          <a:blip r:embed="rId1"/>
          <a:stretch>
            <a:fillRect/>
          </a:stretch>
        </p:blipFill>
        <p:spPr>
          <a:xfrm>
            <a:off x="5549760" y="360360"/>
            <a:ext cx="2653920" cy="1383840"/>
          </a:xfrm>
          <a:prstGeom prst="rect">
            <a:avLst/>
          </a:prstGeom>
          <a:ln w="9360">
            <a:noFill/>
          </a:ln>
        </p:spPr>
      </p:pic>
      <p:pic>
        <p:nvPicPr>
          <p:cNvPr descr="" id="129" name="Image 3"/>
          <p:cNvPicPr/>
          <p:nvPr/>
        </p:nvPicPr>
        <p:blipFill>
          <a:blip r:embed="rId2"/>
          <a:srcRect b="50138" l="0" r="0" t="0"/>
          <a:stretch>
            <a:fillRect/>
          </a:stretch>
        </p:blipFill>
        <p:spPr>
          <a:xfrm>
            <a:off x="0" y="190440"/>
            <a:ext cx="9143640" cy="3225600"/>
          </a:xfrm>
          <a:prstGeom prst="rect">
            <a:avLst/>
          </a:prstGeom>
          <a:ln w="9360">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59" name="Picture 2"/>
          <p:cNvPicPr/>
          <p:nvPr/>
        </p:nvPicPr>
        <p:blipFill>
          <a:blip r:embed="rId1"/>
          <a:stretch>
            <a:fillRect/>
          </a:stretch>
        </p:blipFill>
        <p:spPr>
          <a:xfrm>
            <a:off x="0" y="41400"/>
            <a:ext cx="4613040" cy="6816240"/>
          </a:xfrm>
          <a:prstGeom prst="rect">
            <a:avLst/>
          </a:prstGeom>
          <a:ln w="9360">
            <a:noFill/>
          </a:ln>
        </p:spPr>
      </p:pic>
      <p:sp>
        <p:nvSpPr>
          <p:cNvPr id="160" name="CustomShape 1"/>
          <p:cNvSpPr/>
          <p:nvPr/>
        </p:nvSpPr>
        <p:spPr>
          <a:xfrm flipH="1">
            <a:off x="2752560" y="4230720"/>
            <a:ext cx="43920" cy="1213920"/>
          </a:xfrm>
          <a:prstGeom prst="rightBracket">
            <a:avLst>
              <a:gd fmla="val 8333" name="adj"/>
            </a:avLst>
          </a:prstGeom>
          <a:noFill/>
          <a:ln w="25560">
            <a:solidFill>
              <a:srgbClr val="4f81bd"/>
            </a:solidFill>
            <a:round/>
          </a:ln>
        </p:spPr>
      </p:sp>
      <p:sp>
        <p:nvSpPr>
          <p:cNvPr id="161" name="CustomShape 2"/>
          <p:cNvSpPr/>
          <p:nvPr/>
        </p:nvSpPr>
        <p:spPr>
          <a:xfrm>
            <a:off x="2797200" y="4394160"/>
            <a:ext cx="5390640" cy="395280"/>
          </a:xfrm>
          <a:prstGeom prst="rect">
            <a:avLst/>
          </a:prstGeom>
          <a:noFill/>
          <a:ln w="9360">
            <a:noFill/>
          </a:ln>
        </p:spPr>
        <p:txBody>
          <a:bodyPr bIns="45000" lIns="90000" rIns="90000" tIns="45000"/>
          <a:p>
            <a:pPr>
              <a:lnSpc>
                <a:spcPct val="100000"/>
              </a:lnSpc>
            </a:pPr>
            <a:r>
              <a:rPr b="1" lang="fr-FR" sz="2000">
                <a:solidFill>
                  <a:srgbClr val="1f497d"/>
                </a:solidFill>
                <a:latin typeface="Arial"/>
                <a:ea typeface="ＭＳ Ｐゴシック"/>
              </a:rPr>
              <a:t>Partie ancienne du fût à traiter</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2" name="TextShape 1"/>
          <p:cNvSpPr txBox="1"/>
          <p:nvPr/>
        </p:nvSpPr>
        <p:spPr>
          <a:xfrm>
            <a:off x="457200" y="179280"/>
            <a:ext cx="8229240" cy="847440"/>
          </a:xfrm>
          <a:prstGeom prst="rect">
            <a:avLst/>
          </a:prstGeom>
        </p:spPr>
        <p:txBody>
          <a:bodyPr anchor="ctr"/>
          <a:p>
            <a:pPr>
              <a:lnSpc>
                <a:spcPct val="100000"/>
              </a:lnSpc>
            </a:pPr>
            <a:r>
              <a:rPr b="1" lang="fr-FR" sz="2800">
                <a:solidFill>
                  <a:srgbClr val="32786a"/>
                </a:solidFill>
                <a:latin typeface="Calibri"/>
                <a:ea typeface="ＭＳ Ｐゴシック"/>
              </a:rPr>
              <a:t># Les travaux de restauration</a:t>
            </a:r>
            <a:endParaRPr/>
          </a:p>
        </p:txBody>
      </p:sp>
      <p:sp>
        <p:nvSpPr>
          <p:cNvPr id="163" name="Line 2"/>
          <p:cNvSpPr/>
          <p:nvPr/>
        </p:nvSpPr>
        <p:spPr>
          <a:xfrm>
            <a:off x="527040" y="911160"/>
            <a:ext cx="8213400" cy="0"/>
          </a:xfrm>
          <a:prstGeom prst="line">
            <a:avLst/>
          </a:prstGeom>
          <a:ln w="9360">
            <a:solidFill>
              <a:srgbClr val="32786a"/>
            </a:solidFill>
            <a:round/>
          </a:ln>
        </p:spPr>
      </p:sp>
      <p:sp>
        <p:nvSpPr>
          <p:cNvPr id="164" name="CustomShape 3"/>
          <p:cNvSpPr/>
          <p:nvPr/>
        </p:nvSpPr>
        <p:spPr>
          <a:xfrm>
            <a:off x="527040" y="1027080"/>
            <a:ext cx="8159400" cy="3771720"/>
          </a:xfrm>
          <a:prstGeom prst="rect">
            <a:avLst/>
          </a:prstGeom>
          <a:noFill/>
          <a:ln w="9360">
            <a:noFill/>
          </a:ln>
        </p:spPr>
        <p:txBody>
          <a:bodyPr bIns="45000" lIns="90000" rIns="90000" tIns="45000"/>
          <a:p>
            <a:pPr>
              <a:lnSpc>
                <a:spcPct val="100000"/>
              </a:lnSpc>
            </a:pPr>
            <a:r>
              <a:rPr b="1" lang="fr-FR">
                <a:solidFill>
                  <a:srgbClr val="788526"/>
                </a:solidFill>
                <a:latin typeface="Calibri"/>
                <a:ea typeface="ＭＳ Ｐゴシック"/>
              </a:rPr>
              <a:t>// 2015-2016 : le chantier</a:t>
            </a:r>
            <a:endParaRPr/>
          </a:p>
          <a:p>
            <a:pPr>
              <a:lnSpc>
                <a:spcPct val="100000"/>
              </a:lnSpc>
            </a:pPr>
            <a:endParaRPr/>
          </a:p>
          <a:p>
            <a:pPr>
              <a:lnSpc>
                <a:spcPct val="100000"/>
              </a:lnSpc>
            </a:pPr>
            <a:r>
              <a:rPr b="1" lang="fr-FR" sz="1600">
                <a:solidFill>
                  <a:srgbClr val="000000"/>
                </a:solidFill>
                <a:latin typeface="Calibri"/>
                <a:ea typeface="ＭＳ Ｐゴシック"/>
              </a:rPr>
              <a:t>Calendrier</a:t>
            </a:r>
            <a:endParaRPr/>
          </a:p>
          <a:p>
            <a:pPr>
              <a:lnSpc>
                <a:spcPct val="100000"/>
              </a:lnSpc>
            </a:pPr>
            <a:r>
              <a:rPr lang="fr-FR" sz="1600">
                <a:solidFill>
                  <a:srgbClr val="000000"/>
                </a:solidFill>
                <a:latin typeface="Calibri"/>
                <a:ea typeface="ＭＳ Ｐゴシック"/>
              </a:rPr>
              <a:t>5 octobre : Démarrage du chantier (arrivée des équipes sur site)</a:t>
            </a:r>
            <a:endParaRPr/>
          </a:p>
          <a:p>
            <a:pPr>
              <a:lnSpc>
                <a:spcPct val="100000"/>
              </a:lnSpc>
            </a:pPr>
            <a:r>
              <a:rPr lang="fr-FR" sz="1600">
                <a:solidFill>
                  <a:srgbClr val="000000"/>
                </a:solidFill>
                <a:latin typeface="Calibri"/>
                <a:ea typeface="ＭＳ Ｐゴシック"/>
              </a:rPr>
              <a:t>6-7 octobre : hélitreuillage des échafaudages =&gt; fermeture du phare au public</a:t>
            </a:r>
            <a:endParaRPr/>
          </a:p>
          <a:p>
            <a:pPr>
              <a:lnSpc>
                <a:spcPct val="100000"/>
              </a:lnSpc>
            </a:pPr>
            <a:r>
              <a:rPr lang="fr-FR" sz="1600">
                <a:solidFill>
                  <a:srgbClr val="000000"/>
                </a:solidFill>
                <a:latin typeface="Calibri"/>
                <a:ea typeface="ＭＳ Ｐゴシック"/>
              </a:rPr>
              <a:t>Installation de chantier : 2 à 3 semaines</a:t>
            </a:r>
            <a:endParaRPr/>
          </a:p>
          <a:p>
            <a:pPr>
              <a:lnSpc>
                <a:spcPct val="100000"/>
              </a:lnSpc>
            </a:pPr>
            <a:r>
              <a:rPr lang="fr-FR" sz="1600">
                <a:solidFill>
                  <a:srgbClr val="000000"/>
                </a:solidFill>
                <a:latin typeface="Calibri"/>
                <a:ea typeface="ＭＳ Ｐゴシック"/>
              </a:rPr>
              <a:t>Démarrage effectif : 26 octobre</a:t>
            </a:r>
            <a:endParaRPr/>
          </a:p>
          <a:p>
            <a:pPr>
              <a:lnSpc>
                <a:spcPct val="100000"/>
              </a:lnSpc>
            </a:pPr>
            <a:endParaRPr/>
          </a:p>
          <a:p>
            <a:pPr>
              <a:lnSpc>
                <a:spcPct val="100000"/>
              </a:lnSpc>
            </a:pPr>
            <a:r>
              <a:rPr b="1" lang="fr-FR" sz="1600">
                <a:solidFill>
                  <a:srgbClr val="000000"/>
                </a:solidFill>
                <a:latin typeface="Calibri"/>
                <a:ea typeface="ＭＳ Ｐゴシック"/>
              </a:rPr>
              <a:t>Durée prévisionnelle du chantier = 7 mois  =&gt; Octobre-avril  : cohabitation visites/chantier sur certains jours</a:t>
            </a:r>
            <a:endParaRPr/>
          </a:p>
          <a:p>
            <a:pPr>
              <a:lnSpc>
                <a:spcPct val="100000"/>
              </a:lnSpc>
            </a:pPr>
            <a:endParaRPr/>
          </a:p>
          <a:p>
            <a:pPr>
              <a:lnSpc>
                <a:spcPct val="100000"/>
              </a:lnSpc>
            </a:pPr>
            <a:r>
              <a:rPr b="1" lang="fr-FR" sz="1600">
                <a:solidFill>
                  <a:srgbClr val="000000"/>
                </a:solidFill>
                <a:latin typeface="Calibri"/>
                <a:ea typeface="ＭＳ Ｐゴシック"/>
              </a:rPr>
              <a:t>Intervention des différents corps de métiers :</a:t>
            </a:r>
            <a:endParaRPr/>
          </a:p>
          <a:p>
            <a:pPr>
              <a:lnSpc>
                <a:spcPct val="100000"/>
              </a:lnSpc>
              <a:buFont typeface="StarSymbol"/>
              <a:buChar char="-"/>
            </a:pPr>
            <a:r>
              <a:rPr lang="fr-FR" sz="1600">
                <a:solidFill>
                  <a:srgbClr val="000000"/>
                </a:solidFill>
                <a:latin typeface="Calibri"/>
                <a:ea typeface="ＭＳ Ｐゴシック"/>
              </a:rPr>
              <a:t>Restauration du fût = Maçonnerie Taille de pierre (Compagnons de Saint Jacques) , sculpture </a:t>
            </a:r>
            <a:endParaRPr/>
          </a:p>
          <a:p>
            <a:pPr>
              <a:lnSpc>
                <a:spcPct val="100000"/>
              </a:lnSpc>
              <a:buFont typeface="StarSymbol"/>
              <a:buChar char="-"/>
            </a:pPr>
            <a:r>
              <a:rPr lang="fr-FR" sz="1600">
                <a:solidFill>
                  <a:srgbClr val="000000"/>
                </a:solidFill>
                <a:latin typeface="Calibri"/>
                <a:ea typeface="ＭＳ Ｐゴシック"/>
              </a:rPr>
              <a:t> </a:t>
            </a:r>
            <a:r>
              <a:rPr lang="fr-FR" sz="1600">
                <a:solidFill>
                  <a:srgbClr val="000000"/>
                </a:solidFill>
                <a:latin typeface="Calibri"/>
                <a:ea typeface="ＭＳ Ｐゴシック"/>
              </a:rPr>
              <a:t>Chambres : Maçonnerie, serrurerie, menuiserie, plomberie, électricité, peinture</a:t>
            </a:r>
            <a:endParaRPr/>
          </a:p>
          <a:p>
            <a:pPr>
              <a:lnSpc>
                <a:spcPct val="100000"/>
              </a:lnSpc>
            </a:pPr>
            <a:endParaRPr/>
          </a:p>
          <a:p>
            <a:pPr>
              <a:lnSpc>
                <a:spcPct val="100000"/>
              </a:lnSpc>
            </a:pPr>
            <a:r>
              <a:rPr lang="fr-FR" sz="1600">
                <a:solidFill>
                  <a:srgbClr val="000000"/>
                </a:solidFill>
                <a:latin typeface="Calibri"/>
                <a:ea typeface="ＭＳ Ｐゴシック"/>
              </a:rPr>
              <a:t> </a:t>
            </a:r>
            <a:endParaRPr/>
          </a:p>
        </p:txBody>
      </p:sp>
      <p:sp>
        <p:nvSpPr>
          <p:cNvPr id="165" name="CustomShape 4"/>
          <p:cNvSpPr/>
          <p:nvPr/>
        </p:nvSpPr>
        <p:spPr>
          <a:xfrm>
            <a:off x="527040" y="5551560"/>
            <a:ext cx="8762760" cy="571320"/>
          </a:xfrm>
          <a:prstGeom prst="rect">
            <a:avLst/>
          </a:prstGeom>
          <a:noFill/>
          <a:ln w="9360">
            <a:noFill/>
          </a:ln>
        </p:spPr>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66" name="Picture 2"/>
          <p:cNvPicPr/>
          <p:nvPr/>
        </p:nvPicPr>
        <p:blipFill>
          <a:blip r:embed="rId1"/>
          <a:stretch>
            <a:fillRect/>
          </a:stretch>
        </p:blipFill>
        <p:spPr>
          <a:xfrm>
            <a:off x="214200" y="519120"/>
            <a:ext cx="6040080" cy="6312960"/>
          </a:xfrm>
          <a:prstGeom prst="rect">
            <a:avLst/>
          </a:prstGeom>
          <a:ln w="9360">
            <a:noFill/>
          </a:ln>
        </p:spPr>
      </p:pic>
      <p:sp>
        <p:nvSpPr>
          <p:cNvPr id="167" name="CustomShape 1"/>
          <p:cNvSpPr/>
          <p:nvPr/>
        </p:nvSpPr>
        <p:spPr>
          <a:xfrm>
            <a:off x="6254640" y="2428920"/>
            <a:ext cx="2437920" cy="700200"/>
          </a:xfrm>
          <a:prstGeom prst="rect">
            <a:avLst/>
          </a:prstGeom>
          <a:noFill/>
          <a:ln w="9360">
            <a:noFill/>
          </a:ln>
        </p:spPr>
        <p:txBody>
          <a:bodyPr bIns="45000" lIns="90000" rIns="90000" tIns="45000"/>
          <a:p>
            <a:pPr>
              <a:lnSpc>
                <a:spcPct val="100000"/>
              </a:lnSpc>
            </a:pPr>
            <a:r>
              <a:rPr b="1" lang="fr-FR" sz="2000">
                <a:solidFill>
                  <a:srgbClr val="000000"/>
                </a:solidFill>
                <a:latin typeface="Arial"/>
                <a:ea typeface="ＭＳ Ｐゴシック"/>
              </a:rPr>
              <a:t>MONTAGE DE L’ÉCHAFAUDAGE</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8" name="TextShape 1"/>
          <p:cNvSpPr txBox="1"/>
          <p:nvPr/>
        </p:nvSpPr>
        <p:spPr>
          <a:xfrm>
            <a:off x="457200" y="179280"/>
            <a:ext cx="8229240" cy="847440"/>
          </a:xfrm>
          <a:prstGeom prst="rect">
            <a:avLst/>
          </a:prstGeom>
        </p:spPr>
        <p:txBody>
          <a:bodyPr anchor="ctr"/>
          <a:p>
            <a:pPr>
              <a:lnSpc>
                <a:spcPct val="100000"/>
              </a:lnSpc>
            </a:pPr>
            <a:r>
              <a:rPr b="1" lang="fr-FR" sz="2800">
                <a:solidFill>
                  <a:srgbClr val="32786a"/>
                </a:solidFill>
                <a:latin typeface="Calibri"/>
                <a:ea typeface="ＭＳ Ｐゴシック"/>
              </a:rPr>
              <a:t># Les travaux de restauration</a:t>
            </a:r>
            <a:endParaRPr/>
          </a:p>
        </p:txBody>
      </p:sp>
      <p:sp>
        <p:nvSpPr>
          <p:cNvPr id="169" name="Line 2"/>
          <p:cNvSpPr/>
          <p:nvPr/>
        </p:nvSpPr>
        <p:spPr>
          <a:xfrm>
            <a:off x="527040" y="911160"/>
            <a:ext cx="8213400" cy="0"/>
          </a:xfrm>
          <a:prstGeom prst="line">
            <a:avLst/>
          </a:prstGeom>
          <a:ln w="9360">
            <a:solidFill>
              <a:srgbClr val="32786a"/>
            </a:solidFill>
            <a:round/>
          </a:ln>
        </p:spPr>
      </p:sp>
      <p:sp>
        <p:nvSpPr>
          <p:cNvPr id="170" name="CustomShape 3"/>
          <p:cNvSpPr/>
          <p:nvPr/>
        </p:nvSpPr>
        <p:spPr>
          <a:xfrm>
            <a:off x="527040" y="1027080"/>
            <a:ext cx="8159400" cy="4205160"/>
          </a:xfrm>
          <a:prstGeom prst="rect">
            <a:avLst/>
          </a:prstGeom>
          <a:noFill/>
          <a:ln w="9360">
            <a:noFill/>
          </a:ln>
        </p:spPr>
        <p:txBody>
          <a:bodyPr bIns="45000" lIns="90000" rIns="90000" tIns="45000"/>
          <a:p>
            <a:pPr>
              <a:lnSpc>
                <a:spcPct val="100000"/>
              </a:lnSpc>
            </a:pPr>
            <a:r>
              <a:rPr b="1" lang="fr-FR">
                <a:solidFill>
                  <a:srgbClr val="788526"/>
                </a:solidFill>
                <a:latin typeface="Calibri"/>
                <a:ea typeface="ＭＳ Ｐゴシック"/>
              </a:rPr>
              <a:t>// Les conditions de vie sur le chantier </a:t>
            </a:r>
            <a:endParaRPr/>
          </a:p>
          <a:p>
            <a:pPr>
              <a:lnSpc>
                <a:spcPct val="100000"/>
              </a:lnSpc>
            </a:pPr>
            <a:endParaRPr/>
          </a:p>
          <a:p>
            <a:pPr>
              <a:lnSpc>
                <a:spcPct val="100000"/>
              </a:lnSpc>
              <a:buFont typeface="StarSymbol"/>
              <a:buChar char="-"/>
            </a:pPr>
            <a:r>
              <a:rPr lang="fr-FR">
                <a:solidFill>
                  <a:srgbClr val="000000"/>
                </a:solidFill>
                <a:latin typeface="Calibri"/>
                <a:ea typeface="ＭＳ Ｐゴシック"/>
              </a:rPr>
              <a:t> </a:t>
            </a:r>
            <a:r>
              <a:rPr lang="fr-FR">
                <a:solidFill>
                  <a:srgbClr val="000000"/>
                </a:solidFill>
                <a:latin typeface="Calibri"/>
                <a:ea typeface="ＭＳ Ｐゴシック"/>
              </a:rPr>
              <a:t>de 4 à 6 ouvriers présents du lundi au vendredi</a:t>
            </a:r>
            <a:endParaRPr/>
          </a:p>
          <a:p>
            <a:pPr>
              <a:lnSpc>
                <a:spcPct val="100000"/>
              </a:lnSpc>
            </a:pPr>
            <a:endParaRPr/>
          </a:p>
          <a:p>
            <a:pPr>
              <a:lnSpc>
                <a:spcPct val="100000"/>
              </a:lnSpc>
              <a:buFont typeface="StarSymbol"/>
              <a:buChar char="-"/>
            </a:pPr>
            <a:r>
              <a:rPr lang="fr-FR">
                <a:solidFill>
                  <a:srgbClr val="000000"/>
                </a:solidFill>
                <a:latin typeface="Calibri"/>
                <a:ea typeface="ＭＳ Ｐゴシック"/>
              </a:rPr>
              <a:t> </a:t>
            </a:r>
            <a:r>
              <a:rPr lang="fr-FR">
                <a:solidFill>
                  <a:srgbClr val="000000"/>
                </a:solidFill>
                <a:latin typeface="Calibri"/>
                <a:ea typeface="ＭＳ Ｐゴシック"/>
              </a:rPr>
              <a:t>Interruption pendant les congés scolaires de décembre</a:t>
            </a:r>
            <a:endParaRPr/>
          </a:p>
          <a:p>
            <a:pPr>
              <a:lnSpc>
                <a:spcPct val="100000"/>
              </a:lnSpc>
            </a:pPr>
            <a:endParaRPr/>
          </a:p>
          <a:p>
            <a:pPr>
              <a:lnSpc>
                <a:spcPct val="100000"/>
              </a:lnSpc>
              <a:buFont typeface="StarSymbol"/>
              <a:buChar char="-"/>
            </a:pPr>
            <a:r>
              <a:rPr lang="fr-FR">
                <a:solidFill>
                  <a:srgbClr val="000000"/>
                </a:solidFill>
                <a:latin typeface="Calibri"/>
                <a:ea typeface="ＭＳ Ｐゴシック"/>
              </a:rPr>
              <a:t> </a:t>
            </a:r>
            <a:r>
              <a:rPr lang="fr-FR">
                <a:solidFill>
                  <a:srgbClr val="000000"/>
                </a:solidFill>
                <a:latin typeface="Calibri"/>
                <a:ea typeface="ＭＳ Ｐゴシック"/>
              </a:rPr>
              <a:t>Partage de la cuisine avec les gardiens</a:t>
            </a:r>
            <a:endParaRPr/>
          </a:p>
          <a:p>
            <a:pPr>
              <a:lnSpc>
                <a:spcPct val="100000"/>
              </a:lnSpc>
            </a:pPr>
            <a:endParaRPr/>
          </a:p>
          <a:p>
            <a:pPr>
              <a:lnSpc>
                <a:spcPct val="100000"/>
              </a:lnSpc>
              <a:buFont typeface="StarSymbol"/>
              <a:buChar char="-"/>
            </a:pPr>
            <a:r>
              <a:rPr lang="fr-FR">
                <a:solidFill>
                  <a:srgbClr val="000000"/>
                </a:solidFill>
                <a:latin typeface="Calibri"/>
                <a:ea typeface="ＭＳ Ｐゴシック"/>
              </a:rPr>
              <a:t> </a:t>
            </a:r>
            <a:r>
              <a:rPr lang="fr-FR">
                <a:solidFill>
                  <a:srgbClr val="000000"/>
                </a:solidFill>
                <a:latin typeface="Calibri"/>
                <a:ea typeface="ＭＳ Ｐゴシック"/>
              </a:rPr>
              <a:t>Logement ds les chambres 3 et 4 (pendant installation de chantier)puis installation de 4 cabines de couchage et de détente dans l’appartement du roi (montage fin oct)</a:t>
            </a:r>
            <a:endParaRPr/>
          </a:p>
          <a:p>
            <a:pPr>
              <a:lnSpc>
                <a:spcPct val="100000"/>
              </a:lnSpc>
            </a:pPr>
            <a:r>
              <a:rPr lang="fr-FR">
                <a:solidFill>
                  <a:srgbClr val="000000"/>
                </a:solidFill>
                <a:latin typeface="Calibri"/>
                <a:ea typeface="ＭＳ Ｐゴシック"/>
              </a:rPr>
              <a:t> </a:t>
            </a:r>
            <a:endParaRPr/>
          </a:p>
          <a:p>
            <a:pPr>
              <a:lnSpc>
                <a:spcPct val="100000"/>
              </a:lnSpc>
              <a:buFont typeface="StarSymbol"/>
              <a:buChar char="-"/>
            </a:pPr>
            <a:r>
              <a:rPr lang="fr-FR">
                <a:solidFill>
                  <a:srgbClr val="000000"/>
                </a:solidFill>
                <a:latin typeface="Calibri"/>
                <a:ea typeface="ＭＳ Ｐゴシック"/>
              </a:rPr>
              <a:t> </a:t>
            </a:r>
            <a:r>
              <a:rPr lang="fr-FR">
                <a:solidFill>
                  <a:srgbClr val="000000"/>
                </a:solidFill>
                <a:latin typeface="Calibri"/>
                <a:ea typeface="ＭＳ Ｐゴシック"/>
              </a:rPr>
              <a:t>Création d’une salle d’eau dédiée aux ouvriers dans local technique au revers des appartements de l’ingénieur</a:t>
            </a:r>
            <a:endParaRPr/>
          </a:p>
          <a:p>
            <a:pPr>
              <a:lnSpc>
                <a:spcPct val="100000"/>
              </a:lnSpc>
            </a:pPr>
            <a:endParaRPr/>
          </a:p>
          <a:p>
            <a:pPr>
              <a:lnSpc>
                <a:spcPct val="100000"/>
              </a:lnSpc>
            </a:pPr>
            <a:endParaRPr/>
          </a:p>
          <a:p>
            <a:pPr>
              <a:lnSpc>
                <a:spcPct val="100000"/>
              </a:lnSpc>
            </a:pPr>
            <a:r>
              <a:rPr lang="fr-FR">
                <a:solidFill>
                  <a:srgbClr val="000000"/>
                </a:solidFill>
                <a:latin typeface="Calibri"/>
                <a:ea typeface="ＭＳ Ｐゴシック"/>
              </a:rPr>
              <a:t> </a:t>
            </a:r>
            <a:endParaRPr/>
          </a:p>
        </p:txBody>
      </p:sp>
      <p:sp>
        <p:nvSpPr>
          <p:cNvPr id="171" name="CustomShape 4"/>
          <p:cNvSpPr/>
          <p:nvPr/>
        </p:nvSpPr>
        <p:spPr>
          <a:xfrm>
            <a:off x="527040" y="5551560"/>
            <a:ext cx="8762760" cy="571320"/>
          </a:xfrm>
          <a:prstGeom prst="rect">
            <a:avLst/>
          </a:prstGeom>
          <a:noFill/>
          <a:ln w="9360">
            <a:noFill/>
          </a:ln>
        </p:spPr>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72" name="Picture 2"/>
          <p:cNvPicPr/>
          <p:nvPr/>
        </p:nvPicPr>
        <p:blipFill>
          <a:blip r:embed="rId1"/>
          <a:srcRect b="493827" l="100076" r="1339645" t="46296"/>
          <a:stretch>
            <a:fillRect/>
          </a:stretch>
        </p:blipFill>
        <p:spPr>
          <a:xfrm>
            <a:off x="468360" y="0"/>
            <a:ext cx="4133520" cy="3600000"/>
          </a:xfrm>
          <a:prstGeom prst="rect">
            <a:avLst/>
          </a:prstGeom>
          <a:ln w="9360">
            <a:noFill/>
          </a:ln>
        </p:spPr>
      </p:pic>
      <p:pic>
        <p:nvPicPr>
          <p:cNvPr descr="" id="173" name="Picture 4"/>
          <p:cNvPicPr/>
          <p:nvPr/>
        </p:nvPicPr>
        <p:blipFill>
          <a:blip r:embed="rId2"/>
          <a:srcRect b="0" l="223248" r="238645" t="0"/>
          <a:stretch>
            <a:fillRect/>
          </a:stretch>
        </p:blipFill>
        <p:spPr>
          <a:xfrm>
            <a:off x="468360" y="3924360"/>
            <a:ext cx="4854240" cy="2933280"/>
          </a:xfrm>
          <a:prstGeom prst="rect">
            <a:avLst/>
          </a:prstGeom>
          <a:ln w="9360">
            <a:noFill/>
          </a:ln>
        </p:spPr>
      </p:pic>
      <p:sp>
        <p:nvSpPr>
          <p:cNvPr id="174" name="CustomShape 1"/>
          <p:cNvSpPr/>
          <p:nvPr/>
        </p:nvSpPr>
        <p:spPr>
          <a:xfrm>
            <a:off x="5732640" y="1324080"/>
            <a:ext cx="2920680" cy="639000"/>
          </a:xfrm>
          <a:prstGeom prst="rect">
            <a:avLst/>
          </a:prstGeom>
          <a:noFill/>
          <a:ln w="9360">
            <a:noFill/>
          </a:ln>
        </p:spPr>
        <p:txBody>
          <a:bodyPr bIns="45000" lIns="90000" rIns="90000" tIns="45000"/>
          <a:p>
            <a:pPr>
              <a:lnSpc>
                <a:spcPct val="100000"/>
              </a:lnSpc>
            </a:pPr>
            <a:r>
              <a:rPr lang="fr-FR">
                <a:solidFill>
                  <a:srgbClr val="000000"/>
                </a:solidFill>
                <a:latin typeface="Arial"/>
                <a:ea typeface="ＭＳ Ｐゴシック"/>
              </a:rPr>
              <a:t>Installation d’un vestiaire et d’un sanitaire au revers des appartements de l’ingénieur</a:t>
            </a:r>
            <a:endParaRPr/>
          </a:p>
        </p:txBody>
      </p:sp>
      <p:sp>
        <p:nvSpPr>
          <p:cNvPr id="175" name="CustomShape 2"/>
          <p:cNvSpPr/>
          <p:nvPr/>
        </p:nvSpPr>
        <p:spPr>
          <a:xfrm>
            <a:off x="6059520" y="4489560"/>
            <a:ext cx="2593440" cy="913320"/>
          </a:xfrm>
          <a:prstGeom prst="rect">
            <a:avLst/>
          </a:prstGeom>
          <a:noFill/>
          <a:ln w="9360">
            <a:noFill/>
          </a:ln>
        </p:spPr>
        <p:txBody>
          <a:bodyPr bIns="45000" lIns="90000" rIns="90000" tIns="45000"/>
          <a:p>
            <a:pPr>
              <a:lnSpc>
                <a:spcPct val="100000"/>
              </a:lnSpc>
            </a:pPr>
            <a:r>
              <a:rPr lang="fr-FR">
                <a:solidFill>
                  <a:srgbClr val="000000"/>
                </a:solidFill>
                <a:latin typeface="Arial"/>
                <a:ea typeface="ＭＳ Ｐゴシック"/>
              </a:rPr>
              <a:t>Installation de cabines individuelles dans l’appartement du Roi (1</a:t>
            </a:r>
            <a:r>
              <a:rPr baseline="30000" lang="fr-FR">
                <a:solidFill>
                  <a:srgbClr val="000000"/>
                </a:solidFill>
                <a:latin typeface="Arial"/>
                <a:ea typeface="ＭＳ Ｐゴシック"/>
              </a:rPr>
              <a:t>er</a:t>
            </a:r>
            <a:r>
              <a:rPr lang="fr-FR">
                <a:solidFill>
                  <a:srgbClr val="000000"/>
                </a:solidFill>
                <a:latin typeface="Arial"/>
                <a:ea typeface="ＭＳ Ｐゴシック"/>
              </a:rPr>
              <a:t> niveau du fût) pour hébergement des ouvriers</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76" name="Picture 2"/>
          <p:cNvPicPr/>
          <p:nvPr/>
        </p:nvPicPr>
        <p:blipFill>
          <a:blip r:embed="rId1"/>
          <a:srcRect b="8012" l="7725" r="551" t="18835"/>
          <a:stretch>
            <a:fillRect/>
          </a:stretch>
        </p:blipFill>
        <p:spPr>
          <a:xfrm>
            <a:off x="0" y="2116080"/>
            <a:ext cx="4319280" cy="4741560"/>
          </a:xfrm>
          <a:prstGeom prst="rect">
            <a:avLst/>
          </a:prstGeom>
          <a:ln w="9360">
            <a:noFill/>
          </a:ln>
        </p:spPr>
      </p:pic>
      <p:pic>
        <p:nvPicPr>
          <p:cNvPr descr="" id="177" name="Picture 3"/>
          <p:cNvPicPr/>
          <p:nvPr/>
        </p:nvPicPr>
        <p:blipFill>
          <a:blip r:embed="rId2"/>
          <a:srcRect b="4590" l="10302" r="6253" t="-831"/>
          <a:stretch>
            <a:fillRect/>
          </a:stretch>
        </p:blipFill>
        <p:spPr>
          <a:xfrm>
            <a:off x="4417920" y="2467080"/>
            <a:ext cx="4320720" cy="4390560"/>
          </a:xfrm>
          <a:prstGeom prst="rect">
            <a:avLst/>
          </a:prstGeom>
          <a:ln w="9360">
            <a:noFill/>
          </a:ln>
        </p:spPr>
      </p:pic>
      <p:sp>
        <p:nvSpPr>
          <p:cNvPr id="178" name="CustomShape 1"/>
          <p:cNvSpPr/>
          <p:nvPr/>
        </p:nvSpPr>
        <p:spPr>
          <a:xfrm>
            <a:off x="423720" y="695160"/>
            <a:ext cx="8314920" cy="639000"/>
          </a:xfrm>
          <a:prstGeom prst="rect">
            <a:avLst/>
          </a:prstGeom>
          <a:noFill/>
          <a:ln w="9360">
            <a:noFill/>
          </a:ln>
        </p:spPr>
        <p:txBody>
          <a:bodyPr bIns="45000" lIns="90000" rIns="90000" tIns="45000"/>
          <a:p>
            <a:pPr algn="ctr">
              <a:lnSpc>
                <a:spcPct val="100000"/>
              </a:lnSpc>
            </a:pPr>
            <a:r>
              <a:rPr b="1" lang="fr-FR">
                <a:solidFill>
                  <a:srgbClr val="000000"/>
                </a:solidFill>
                <a:latin typeface="Arial"/>
                <a:ea typeface="ＭＳ Ｐゴシック"/>
              </a:rPr>
              <a:t>Les cabines / chambres montées dans l’appartement du Roi</a:t>
            </a:r>
            <a:endParaRPr/>
          </a:p>
          <a:p>
            <a:pPr algn="ctr">
              <a:lnSpc>
                <a:spcPct val="100000"/>
              </a:lnSpc>
            </a:pP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 name="TextShape 1"/>
          <p:cNvSpPr txBox="1"/>
          <p:nvPr/>
        </p:nvSpPr>
        <p:spPr>
          <a:xfrm>
            <a:off x="457200" y="179280"/>
            <a:ext cx="8229240" cy="847440"/>
          </a:xfrm>
          <a:prstGeom prst="rect">
            <a:avLst/>
          </a:prstGeom>
        </p:spPr>
        <p:txBody>
          <a:bodyPr anchor="ctr"/>
          <a:p>
            <a:pPr>
              <a:lnSpc>
                <a:spcPct val="100000"/>
              </a:lnSpc>
            </a:pPr>
            <a:r>
              <a:rPr b="1" lang="fr-FR" sz="2800">
                <a:solidFill>
                  <a:srgbClr val="32786a"/>
                </a:solidFill>
                <a:latin typeface="Calibri"/>
                <a:ea typeface="ＭＳ Ｐゴシック"/>
              </a:rPr>
              <a:t># Le travaux de restauration</a:t>
            </a:r>
            <a:endParaRPr/>
          </a:p>
        </p:txBody>
      </p:sp>
      <p:sp>
        <p:nvSpPr>
          <p:cNvPr id="180" name="Line 2"/>
          <p:cNvSpPr/>
          <p:nvPr/>
        </p:nvSpPr>
        <p:spPr>
          <a:xfrm>
            <a:off x="527040" y="911160"/>
            <a:ext cx="8213400" cy="0"/>
          </a:xfrm>
          <a:prstGeom prst="line">
            <a:avLst/>
          </a:prstGeom>
          <a:ln w="9360">
            <a:solidFill>
              <a:srgbClr val="32786a"/>
            </a:solidFill>
            <a:round/>
          </a:ln>
        </p:spPr>
      </p:sp>
      <p:sp>
        <p:nvSpPr>
          <p:cNvPr id="181" name="CustomShape 3"/>
          <p:cNvSpPr/>
          <p:nvPr/>
        </p:nvSpPr>
        <p:spPr>
          <a:xfrm>
            <a:off x="527040" y="1027080"/>
            <a:ext cx="8159400" cy="4951080"/>
          </a:xfrm>
          <a:prstGeom prst="rect">
            <a:avLst/>
          </a:prstGeom>
          <a:noFill/>
          <a:ln w="9360">
            <a:noFill/>
          </a:ln>
        </p:spPr>
        <p:txBody>
          <a:bodyPr bIns="45000" lIns="90000" rIns="90000" tIns="45000"/>
          <a:p>
            <a:pPr>
              <a:lnSpc>
                <a:spcPct val="100000"/>
              </a:lnSpc>
            </a:pPr>
            <a:r>
              <a:rPr b="1" lang="fr-FR">
                <a:solidFill>
                  <a:srgbClr val="788526"/>
                </a:solidFill>
                <a:latin typeface="Calibri"/>
                <a:ea typeface="ＭＳ Ｐゴシック"/>
              </a:rPr>
              <a:t>//La suite envisagée du programme pluriannuel de travaux</a:t>
            </a:r>
            <a:endParaRPr/>
          </a:p>
          <a:p>
            <a:pPr>
              <a:lnSpc>
                <a:spcPct val="100000"/>
              </a:lnSpc>
            </a:pPr>
            <a:endParaRPr/>
          </a:p>
          <a:p>
            <a:pPr>
              <a:lnSpc>
                <a:spcPct val="100000"/>
              </a:lnSpc>
              <a:buFont typeface="Symbol"/>
              <a:buChar char=""/>
            </a:pPr>
            <a:r>
              <a:rPr b="1" lang="fr-FR">
                <a:solidFill>
                  <a:srgbClr val="000000"/>
                </a:solidFill>
                <a:latin typeface="Calibri"/>
                <a:ea typeface="ＭＳ Ｐゴシック"/>
              </a:rPr>
              <a:t> </a:t>
            </a:r>
            <a:r>
              <a:rPr b="1" lang="fr-FR">
                <a:solidFill>
                  <a:srgbClr val="000000"/>
                </a:solidFill>
                <a:latin typeface="Calibri"/>
                <a:ea typeface="ＭＳ Ｐゴシック"/>
              </a:rPr>
              <a:t>oct 2017-2019 : achèvement des travaux de restauration des pierres du fût </a:t>
            </a:r>
            <a:endParaRPr/>
          </a:p>
          <a:p>
            <a:pPr>
              <a:lnSpc>
                <a:spcPct val="100000"/>
              </a:lnSpc>
            </a:pPr>
            <a:r>
              <a:rPr lang="fr-FR">
                <a:solidFill>
                  <a:srgbClr val="000000"/>
                </a:solidFill>
                <a:latin typeface="Calibri"/>
                <a:ea typeface="ＭＳ Ｐゴシック"/>
              </a:rPr>
              <a:t>= élévations Nord et ouest. </a:t>
            </a:r>
            <a:endParaRPr/>
          </a:p>
          <a:p>
            <a:pPr>
              <a:lnSpc>
                <a:spcPct val="100000"/>
              </a:lnSpc>
            </a:pPr>
            <a:r>
              <a:rPr lang="fr-FR">
                <a:solidFill>
                  <a:srgbClr val="000000"/>
                </a:solidFill>
                <a:latin typeface="Calibri"/>
                <a:ea typeface="ＭＳ Ｐゴシック"/>
              </a:rPr>
              <a:t>+ poursuite du réaménagement de la couronne si les coûts de réalisation se confirment</a:t>
            </a:r>
            <a:endParaRPr/>
          </a:p>
          <a:p>
            <a:pPr>
              <a:lnSpc>
                <a:spcPct val="100000"/>
              </a:lnSpc>
            </a:pPr>
            <a:r>
              <a:rPr lang="fr-FR">
                <a:solidFill>
                  <a:srgbClr val="000000"/>
                </a:solidFill>
                <a:latin typeface="Calibri"/>
                <a:ea typeface="ＭＳ Ｐゴシック"/>
              </a:rPr>
              <a:t>Coût estimé = 1 800 000 €, soit 900 000€ / an</a:t>
            </a:r>
            <a:endParaRPr/>
          </a:p>
          <a:p>
            <a:pPr>
              <a:lnSpc>
                <a:spcPct val="100000"/>
              </a:lnSpc>
            </a:pPr>
            <a:r>
              <a:rPr lang="fr-FR">
                <a:solidFill>
                  <a:srgbClr val="000000"/>
                </a:solidFill>
                <a:latin typeface="Calibri"/>
                <a:ea typeface="ＭＳ Ｐゴシック"/>
              </a:rPr>
              <a:t>Clés de financement envisagées = identiques aux tranches précédentes.  </a:t>
            </a:r>
            <a:endParaRPr/>
          </a:p>
          <a:p>
            <a:pPr>
              <a:lnSpc>
                <a:spcPct val="100000"/>
              </a:lnSpc>
            </a:pPr>
            <a:endParaRPr/>
          </a:p>
          <a:p>
            <a:pPr>
              <a:lnSpc>
                <a:spcPct val="100000"/>
              </a:lnSpc>
              <a:buFont typeface="Symbol"/>
              <a:buChar char=""/>
            </a:pPr>
            <a:r>
              <a:rPr b="1" lang="fr-FR">
                <a:solidFill>
                  <a:srgbClr val="000000"/>
                </a:solidFill>
                <a:latin typeface="Calibri"/>
                <a:ea typeface="ＭＳ Ｐゴシック"/>
              </a:rPr>
              <a:t> </a:t>
            </a:r>
            <a:r>
              <a:rPr b="1" lang="fr-FR">
                <a:solidFill>
                  <a:srgbClr val="000000"/>
                </a:solidFill>
                <a:latin typeface="Calibri"/>
                <a:ea typeface="ＭＳ Ｐゴシック"/>
              </a:rPr>
              <a:t>oct 2019-2020 : Restauration intérieure de la chapelle</a:t>
            </a:r>
            <a:endParaRPr/>
          </a:p>
          <a:p>
            <a:pPr>
              <a:lnSpc>
                <a:spcPct val="100000"/>
              </a:lnSpc>
            </a:pPr>
            <a:r>
              <a:rPr lang="fr-FR">
                <a:solidFill>
                  <a:srgbClr val="000000"/>
                </a:solidFill>
                <a:latin typeface="Calibri"/>
                <a:ea typeface="ＭＳ Ｐゴシック"/>
              </a:rPr>
              <a:t>Coût estimé = 1 300 000 €</a:t>
            </a:r>
            <a:endParaRPr/>
          </a:p>
          <a:p>
            <a:pPr>
              <a:lnSpc>
                <a:spcPct val="100000"/>
              </a:lnSpc>
            </a:pPr>
            <a:r>
              <a:rPr lang="fr-FR">
                <a:solidFill>
                  <a:srgbClr val="000000"/>
                </a:solidFill>
                <a:latin typeface="Calibri"/>
                <a:ea typeface="ＭＳ Ｐゴシック"/>
              </a:rPr>
              <a:t>Clés de financement envisagées = identiques aux tranches précédentes. </a:t>
            </a:r>
            <a:endParaRPr/>
          </a:p>
          <a:p>
            <a:pPr>
              <a:lnSpc>
                <a:spcPct val="100000"/>
              </a:lnSpc>
            </a:pPr>
            <a:r>
              <a:rPr lang="fr-FR">
                <a:solidFill>
                  <a:srgbClr val="000000"/>
                </a:solidFill>
                <a:latin typeface="Calibri"/>
                <a:ea typeface="ＭＳ Ｐゴシック"/>
              </a:rPr>
              <a:t>Possibilité de mobiliser du mécénat si on veut maintenir des montants identiques </a:t>
            </a:r>
            <a:endParaRPr/>
          </a:p>
          <a:p>
            <a:pPr>
              <a:lnSpc>
                <a:spcPct val="100000"/>
              </a:lnSpc>
            </a:pPr>
            <a:endParaRPr/>
          </a:p>
          <a:p>
            <a:pPr>
              <a:lnSpc>
                <a:spcPct val="100000"/>
              </a:lnSpc>
              <a:buFont typeface="Symbol"/>
              <a:buChar char=""/>
            </a:pPr>
            <a:r>
              <a:rPr b="1" lang="fr-FR">
                <a:solidFill>
                  <a:srgbClr val="000000"/>
                </a:solidFill>
                <a:latin typeface="Calibri"/>
                <a:ea typeface="ＭＳ Ｐゴシック"/>
              </a:rPr>
              <a:t> </a:t>
            </a:r>
            <a:r>
              <a:rPr b="1" lang="fr-FR">
                <a:solidFill>
                  <a:srgbClr val="000000"/>
                </a:solidFill>
                <a:latin typeface="Calibri"/>
                <a:ea typeface="ＭＳ Ｐゴシック"/>
              </a:rPr>
              <a:t>oct 2020-2021 : Restauration intérieure et aménagement du vestibule</a:t>
            </a:r>
            <a:endParaRPr/>
          </a:p>
          <a:p>
            <a:pPr>
              <a:lnSpc>
                <a:spcPct val="100000"/>
              </a:lnSpc>
            </a:pPr>
            <a:r>
              <a:rPr lang="fr-FR">
                <a:solidFill>
                  <a:srgbClr val="000000"/>
                </a:solidFill>
                <a:latin typeface="Calibri"/>
                <a:ea typeface="ＭＳ Ｐゴシック"/>
              </a:rPr>
              <a:t>Coût estimé = 640 000€</a:t>
            </a:r>
            <a:endParaRPr/>
          </a:p>
          <a:p>
            <a:pPr>
              <a:lnSpc>
                <a:spcPct val="100000"/>
              </a:lnSpc>
            </a:pPr>
            <a:endParaRPr/>
          </a:p>
          <a:p>
            <a:pPr>
              <a:lnSpc>
                <a:spcPct val="150000"/>
              </a:lnSpc>
            </a:pPr>
            <a:r>
              <a:rPr lang="fr-FR" sz="1400">
                <a:solidFill>
                  <a:srgbClr val="000000"/>
                </a:solidFill>
                <a:latin typeface="Calibri"/>
                <a:ea typeface="ＭＳ Ｐゴシック"/>
              </a:rPr>
              <a:t> </a:t>
            </a:r>
            <a:endParaRPr/>
          </a:p>
          <a:p>
            <a:pPr>
              <a:lnSpc>
                <a:spcPct val="100000"/>
              </a:lnSpc>
            </a:pPr>
            <a:endParaRPr/>
          </a:p>
        </p:txBody>
      </p:sp>
      <p:sp>
        <p:nvSpPr>
          <p:cNvPr id="182" name="CustomShape 4"/>
          <p:cNvSpPr/>
          <p:nvPr/>
        </p:nvSpPr>
        <p:spPr>
          <a:xfrm>
            <a:off x="457200" y="6122880"/>
            <a:ext cx="8762760" cy="571320"/>
          </a:xfrm>
          <a:prstGeom prst="rect">
            <a:avLst/>
          </a:prstGeom>
          <a:noFill/>
          <a:ln w="9360">
            <a:noFill/>
          </a:ln>
        </p:spPr>
      </p:sp>
    </p:spTree>
  </p:cSld>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32786a"/>
        </a:solidFill>
      </p:bgPr>
    </p:bg>
    <p:spTree>
      <p:nvGrpSpPr>
        <p:cNvPr id="1" name=""/>
        <p:cNvGrpSpPr/>
        <p:nvPr/>
      </p:nvGrpSpPr>
      <p:grpSpPr>
        <a:xfrm>
          <a:off x="0" y="0"/>
          <a:ext cx="0" cy="0"/>
          <a:chOff x="0" y="0"/>
          <a:chExt cx="0" cy="0"/>
        </a:xfrm>
      </p:grpSpPr>
      <p:sp>
        <p:nvSpPr>
          <p:cNvPr id="183" name="CustomShape 1"/>
          <p:cNvSpPr/>
          <p:nvPr/>
        </p:nvSpPr>
        <p:spPr>
          <a:xfrm>
            <a:off x="498600" y="4268880"/>
            <a:ext cx="1442520" cy="1441080"/>
          </a:xfrm>
          <a:prstGeom prst="ellipse">
            <a:avLst/>
          </a:prstGeom>
          <a:solidFill>
            <a:srgbClr val="788526"/>
          </a:solidFill>
          <a:ln w="9360">
            <a:noFill/>
          </a:ln>
        </p:spPr>
      </p:sp>
      <p:sp>
        <p:nvSpPr>
          <p:cNvPr id="184" name="CustomShape 2"/>
          <p:cNvSpPr/>
          <p:nvPr/>
        </p:nvSpPr>
        <p:spPr>
          <a:xfrm>
            <a:off x="1501920" y="4721400"/>
            <a:ext cx="7300800" cy="699840"/>
          </a:xfrm>
          <a:prstGeom prst="rect">
            <a:avLst/>
          </a:prstGeom>
          <a:noFill/>
          <a:ln w="9360">
            <a:noFill/>
          </a:ln>
        </p:spPr>
        <p:txBody>
          <a:bodyPr bIns="45000" lIns="90000" rIns="90000" tIns="45000"/>
          <a:p>
            <a:pPr>
              <a:lnSpc>
                <a:spcPct val="100000"/>
              </a:lnSpc>
            </a:pPr>
            <a:r>
              <a:rPr b="1" lang="fr-FR" sz="4000">
                <a:solidFill>
                  <a:srgbClr val="ffffff"/>
                </a:solidFill>
                <a:latin typeface="Arial"/>
                <a:ea typeface="ＭＳ Ｐゴシック"/>
              </a:rPr>
              <a:t>LE PROJET DE MONUMENT</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TextShape 1"/>
          <p:cNvSpPr txBox="1"/>
          <p:nvPr/>
        </p:nvSpPr>
        <p:spPr>
          <a:xfrm>
            <a:off x="457200" y="179280"/>
            <a:ext cx="8229240" cy="847440"/>
          </a:xfrm>
          <a:prstGeom prst="rect">
            <a:avLst/>
          </a:prstGeom>
        </p:spPr>
        <p:txBody>
          <a:bodyPr anchor="ctr"/>
          <a:p>
            <a:pPr>
              <a:lnSpc>
                <a:spcPct val="100000"/>
              </a:lnSpc>
            </a:pPr>
            <a:r>
              <a:rPr b="1" lang="fr-FR" sz="2800">
                <a:solidFill>
                  <a:srgbClr val="32786a"/>
                </a:solidFill>
                <a:latin typeface="Calibri"/>
                <a:ea typeface="ＭＳ Ｐゴシック"/>
              </a:rPr>
              <a:t># LE PROJET DE MONUMENT _ La démarche</a:t>
            </a:r>
            <a:endParaRPr/>
          </a:p>
        </p:txBody>
      </p:sp>
      <p:sp>
        <p:nvSpPr>
          <p:cNvPr id="186" name="Line 2"/>
          <p:cNvSpPr/>
          <p:nvPr/>
        </p:nvSpPr>
        <p:spPr>
          <a:xfrm>
            <a:off x="473040" y="825480"/>
            <a:ext cx="8213760" cy="0"/>
          </a:xfrm>
          <a:prstGeom prst="line">
            <a:avLst/>
          </a:prstGeom>
          <a:ln w="9360">
            <a:solidFill>
              <a:srgbClr val="32786a"/>
            </a:solidFill>
            <a:round/>
          </a:ln>
        </p:spPr>
      </p:sp>
      <p:sp>
        <p:nvSpPr>
          <p:cNvPr id="187" name="CustomShape 3"/>
          <p:cNvSpPr/>
          <p:nvPr/>
        </p:nvSpPr>
        <p:spPr>
          <a:xfrm>
            <a:off x="473040" y="1027080"/>
            <a:ext cx="8159400" cy="7771320"/>
          </a:xfrm>
          <a:prstGeom prst="rect">
            <a:avLst/>
          </a:prstGeom>
          <a:noFill/>
          <a:ln w="9360">
            <a:noFill/>
          </a:ln>
        </p:spPr>
        <p:txBody>
          <a:bodyPr bIns="45000" lIns="90000" rIns="90000" tIns="45000"/>
          <a:p>
            <a:pPr>
              <a:lnSpc>
                <a:spcPct val="100000"/>
              </a:lnSpc>
            </a:pPr>
            <a:r>
              <a:rPr b="1" lang="fr-FR">
                <a:solidFill>
                  <a:srgbClr val="788526"/>
                </a:solidFill>
                <a:latin typeface="Calibri"/>
                <a:ea typeface="ＭＳ Ｐゴシック"/>
              </a:rPr>
              <a:t>// Réalisation d’une étude dont l’objectif initial était  : </a:t>
            </a:r>
            <a:endParaRPr/>
          </a:p>
          <a:p>
            <a:pPr>
              <a:lnSpc>
                <a:spcPct val="100000"/>
              </a:lnSpc>
            </a:pPr>
            <a:endParaRPr/>
          </a:p>
          <a:p>
            <a:pPr>
              <a:lnSpc>
                <a:spcPct val="100000"/>
              </a:lnSpc>
            </a:pPr>
            <a:r>
              <a:rPr b="1" lang="fr-FR">
                <a:solidFill>
                  <a:srgbClr val="000000"/>
                </a:solidFill>
                <a:latin typeface="Calibri"/>
                <a:ea typeface="ＭＳ Ｐゴシック"/>
              </a:rPr>
              <a:t>D’anticiper et accompagner l’évolution actuelle du Phare, dans toutes ses dimensions :</a:t>
            </a:r>
            <a:r>
              <a:rPr lang="fr-FR">
                <a:solidFill>
                  <a:srgbClr val="000000"/>
                </a:solidFill>
                <a:latin typeface="Calibri"/>
                <a:ea typeface="ＭＳ Ｐゴシック"/>
              </a:rPr>
              <a:t> </a:t>
            </a:r>
            <a:endParaRPr/>
          </a:p>
          <a:p>
            <a:pPr>
              <a:lnSpc>
                <a:spcPct val="100000"/>
              </a:lnSpc>
            </a:pPr>
            <a:endParaRPr/>
          </a:p>
          <a:p>
            <a:pPr>
              <a:lnSpc>
                <a:spcPct val="100000"/>
              </a:lnSpc>
              <a:buFont typeface="StarSymbol"/>
              <a:buChar char="-"/>
            </a:pPr>
            <a:r>
              <a:rPr lang="fr-FR">
                <a:solidFill>
                  <a:srgbClr val="000000"/>
                </a:solidFill>
                <a:latin typeface="Calibri"/>
                <a:ea typeface="ＭＳ Ｐゴシック"/>
              </a:rPr>
              <a:t>patrimoniales,</a:t>
            </a:r>
            <a:endParaRPr/>
          </a:p>
          <a:p>
            <a:pPr>
              <a:lnSpc>
                <a:spcPct val="100000"/>
              </a:lnSpc>
              <a:buFont typeface="StarSymbol"/>
              <a:buChar char="-"/>
            </a:pPr>
            <a:r>
              <a:rPr lang="fr-FR">
                <a:solidFill>
                  <a:srgbClr val="000000"/>
                </a:solidFill>
                <a:latin typeface="Calibri"/>
                <a:ea typeface="ＭＳ Ｐゴシック"/>
              </a:rPr>
              <a:t> </a:t>
            </a:r>
            <a:r>
              <a:rPr lang="fr-FR">
                <a:solidFill>
                  <a:srgbClr val="000000"/>
                </a:solidFill>
                <a:latin typeface="Calibri"/>
                <a:ea typeface="ＭＳ Ｐゴシック"/>
              </a:rPr>
              <a:t>touristiques, </a:t>
            </a:r>
            <a:endParaRPr/>
          </a:p>
          <a:p>
            <a:pPr>
              <a:lnSpc>
                <a:spcPct val="100000"/>
              </a:lnSpc>
              <a:buFont typeface="StarSymbol"/>
              <a:buChar char="-"/>
            </a:pPr>
            <a:r>
              <a:rPr lang="fr-FR">
                <a:solidFill>
                  <a:srgbClr val="000000"/>
                </a:solidFill>
                <a:latin typeface="Calibri"/>
                <a:ea typeface="ＭＳ Ｐゴシック"/>
              </a:rPr>
              <a:t>culturelles, </a:t>
            </a:r>
            <a:endParaRPr/>
          </a:p>
          <a:p>
            <a:pPr>
              <a:lnSpc>
                <a:spcPct val="100000"/>
              </a:lnSpc>
              <a:buFont typeface="StarSymbol"/>
              <a:buChar char="-"/>
            </a:pPr>
            <a:r>
              <a:rPr lang="fr-FR">
                <a:solidFill>
                  <a:srgbClr val="000000"/>
                </a:solidFill>
                <a:latin typeface="Calibri"/>
                <a:ea typeface="ＭＳ Ｐゴシック"/>
              </a:rPr>
              <a:t>scientifiques, </a:t>
            </a:r>
            <a:endParaRPr/>
          </a:p>
          <a:p>
            <a:pPr>
              <a:lnSpc>
                <a:spcPct val="100000"/>
              </a:lnSpc>
              <a:buFont typeface="StarSymbol"/>
              <a:buChar char="-"/>
            </a:pPr>
            <a:r>
              <a:rPr lang="fr-FR">
                <a:solidFill>
                  <a:srgbClr val="000000"/>
                </a:solidFill>
                <a:latin typeface="Calibri"/>
                <a:ea typeface="ＭＳ Ｐゴシック"/>
              </a:rPr>
              <a:t>pédagogiques…, </a:t>
            </a:r>
            <a:endParaRPr/>
          </a:p>
          <a:p>
            <a:pPr>
              <a:lnSpc>
                <a:spcPct val="100000"/>
              </a:lnSpc>
            </a:pPr>
            <a:endParaRPr/>
          </a:p>
          <a:p>
            <a:pPr>
              <a:lnSpc>
                <a:spcPct val="100000"/>
              </a:lnSpc>
            </a:pPr>
            <a:r>
              <a:rPr b="1" lang="fr-FR">
                <a:solidFill>
                  <a:srgbClr val="000000"/>
                </a:solidFill>
                <a:latin typeface="Calibri"/>
                <a:ea typeface="ＭＳ Ｐゴシック"/>
              </a:rPr>
              <a:t>En travaillant conjointement sur plusieurs aspects </a:t>
            </a:r>
            <a:r>
              <a:rPr lang="fr-FR">
                <a:solidFill>
                  <a:srgbClr val="000000"/>
                </a:solidFill>
                <a:latin typeface="Calibri"/>
                <a:ea typeface="ＭＳ Ｐゴシック"/>
              </a:rPr>
              <a:t>: </a:t>
            </a:r>
            <a:endParaRPr/>
          </a:p>
          <a:p>
            <a:pPr>
              <a:lnSpc>
                <a:spcPct val="100000"/>
              </a:lnSpc>
              <a:buFont typeface="StarSymbol"/>
              <a:buChar char="-"/>
            </a:pPr>
            <a:r>
              <a:rPr lang="fr-FR">
                <a:solidFill>
                  <a:srgbClr val="000000"/>
                </a:solidFill>
                <a:latin typeface="Calibri"/>
                <a:ea typeface="ＭＳ Ｐゴシック"/>
              </a:rPr>
              <a:t>les conditions de transport, d’accès et de visite du monument,</a:t>
            </a:r>
            <a:endParaRPr/>
          </a:p>
          <a:p>
            <a:pPr>
              <a:lnSpc>
                <a:spcPct val="100000"/>
              </a:lnSpc>
            </a:pPr>
            <a:endParaRPr/>
          </a:p>
          <a:p>
            <a:pPr>
              <a:lnSpc>
                <a:spcPct val="100000"/>
              </a:lnSpc>
              <a:buFont typeface="StarSymbol"/>
              <a:buChar char="-"/>
            </a:pPr>
            <a:r>
              <a:rPr lang="fr-FR">
                <a:solidFill>
                  <a:srgbClr val="000000"/>
                </a:solidFill>
                <a:latin typeface="Calibri"/>
                <a:ea typeface="ＭＳ Ｐゴシック"/>
              </a:rPr>
              <a:t> </a:t>
            </a:r>
            <a:r>
              <a:rPr lang="fr-FR">
                <a:solidFill>
                  <a:srgbClr val="000000"/>
                </a:solidFill>
                <a:latin typeface="Calibri"/>
                <a:ea typeface="ＭＳ Ｐゴシック"/>
              </a:rPr>
              <a:t>le contenu de l’offre touristique et culturelle proposée à chaque type de public (touristes, curieux, enseignants, chercheurs..) sur le phare lui même, mais aussi sur les bateaux, à terre et à distance, en saison et hors saison... </a:t>
            </a:r>
            <a:endParaRPr/>
          </a:p>
          <a:p>
            <a:pPr>
              <a:lnSpc>
                <a:spcPct val="100000"/>
              </a:lnSpc>
            </a:pPr>
            <a:endParaRPr/>
          </a:p>
          <a:p>
            <a:pPr>
              <a:lnSpc>
                <a:spcPct val="100000"/>
              </a:lnSpc>
              <a:buFont typeface="StarSymbol"/>
              <a:buChar char="-"/>
            </a:pPr>
            <a:r>
              <a:rPr lang="fr-FR">
                <a:solidFill>
                  <a:srgbClr val="000000"/>
                </a:solidFill>
                <a:latin typeface="Calibri"/>
                <a:ea typeface="ＭＳ Ｐゴシック"/>
              </a:rPr>
              <a:t> </a:t>
            </a:r>
            <a:r>
              <a:rPr lang="fr-FR">
                <a:solidFill>
                  <a:srgbClr val="000000"/>
                </a:solidFill>
                <a:latin typeface="Calibri"/>
                <a:ea typeface="ＭＳ Ｐゴシック"/>
              </a:rPr>
              <a:t>les outils de promotion du site et de l’image du site</a:t>
            </a:r>
            <a:endParaRPr/>
          </a:p>
          <a:p>
            <a:pPr>
              <a:lnSpc>
                <a:spcPct val="100000"/>
              </a:lnSpc>
            </a:pPr>
            <a:endParaRPr/>
          </a:p>
          <a:p>
            <a:pPr>
              <a:lnSpc>
                <a:spcPct val="100000"/>
              </a:lnSpc>
            </a:pPr>
            <a:endParaRPr/>
          </a:p>
          <a:p>
            <a:pPr>
              <a:lnSpc>
                <a:spcPct val="100000"/>
              </a:lnSpc>
            </a:pPr>
            <a:endParaRPr/>
          </a:p>
          <a:p>
            <a:pPr>
              <a:lnSpc>
                <a:spcPct val="150000"/>
              </a:lnSpc>
            </a:pPr>
            <a:endParaRPr/>
          </a:p>
          <a:p>
            <a:pPr>
              <a:lnSpc>
                <a:spcPct val="150000"/>
              </a:lnSpc>
            </a:pPr>
            <a:endParaRPr/>
          </a:p>
          <a:p>
            <a:pPr>
              <a:lnSpc>
                <a:spcPct val="100000"/>
              </a:lnSpc>
            </a:pPr>
            <a:endParaRPr/>
          </a:p>
          <a:p>
            <a:pPr>
              <a:lnSpc>
                <a:spcPct val="100000"/>
              </a:lnSpc>
            </a:pPr>
            <a:endParaRPr/>
          </a:p>
          <a:p>
            <a:pPr>
              <a:lnSpc>
                <a:spcPct val="150000"/>
              </a:lnSpc>
            </a:pPr>
            <a:endParaRPr/>
          </a:p>
          <a:p>
            <a:pPr>
              <a:lnSpc>
                <a:spcPct val="150000"/>
              </a:lnSpc>
            </a:pPr>
            <a:endParaRPr/>
          </a:p>
        </p:txBody>
      </p:sp>
      <p:sp>
        <p:nvSpPr>
          <p:cNvPr id="188" name="CustomShape 4"/>
          <p:cNvSpPr/>
          <p:nvPr/>
        </p:nvSpPr>
        <p:spPr>
          <a:xfrm>
            <a:off x="457200" y="6122880"/>
            <a:ext cx="8762760" cy="571320"/>
          </a:xfrm>
          <a:prstGeom prst="rect">
            <a:avLst/>
          </a:prstGeom>
          <a:noFill/>
          <a:ln w="9360">
            <a:noFill/>
          </a:ln>
        </p:spPr>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9" name="TextShape 1"/>
          <p:cNvSpPr txBox="1"/>
          <p:nvPr/>
        </p:nvSpPr>
        <p:spPr>
          <a:xfrm>
            <a:off x="457200" y="179280"/>
            <a:ext cx="8229240" cy="847440"/>
          </a:xfrm>
          <a:prstGeom prst="rect">
            <a:avLst/>
          </a:prstGeom>
        </p:spPr>
        <p:txBody>
          <a:bodyPr anchor="ctr"/>
          <a:p>
            <a:pPr>
              <a:lnSpc>
                <a:spcPct val="100000"/>
              </a:lnSpc>
            </a:pPr>
            <a:r>
              <a:rPr b="1" lang="fr-FR" sz="2800">
                <a:solidFill>
                  <a:srgbClr val="32786a"/>
                </a:solidFill>
                <a:latin typeface="Calibri"/>
                <a:ea typeface="ＭＳ Ｐゴシック"/>
              </a:rPr>
              <a:t># LE PROJET DE MONUMENT _ La démarche</a:t>
            </a:r>
            <a:endParaRPr/>
          </a:p>
        </p:txBody>
      </p:sp>
      <p:sp>
        <p:nvSpPr>
          <p:cNvPr id="190" name="Line 2"/>
          <p:cNvSpPr/>
          <p:nvPr/>
        </p:nvSpPr>
        <p:spPr>
          <a:xfrm>
            <a:off x="473040" y="825480"/>
            <a:ext cx="8213760" cy="0"/>
          </a:xfrm>
          <a:prstGeom prst="line">
            <a:avLst/>
          </a:prstGeom>
          <a:ln w="9360">
            <a:solidFill>
              <a:srgbClr val="32786a"/>
            </a:solidFill>
            <a:round/>
          </a:ln>
        </p:spPr>
      </p:sp>
      <p:sp>
        <p:nvSpPr>
          <p:cNvPr id="191" name="CustomShape 3"/>
          <p:cNvSpPr/>
          <p:nvPr/>
        </p:nvSpPr>
        <p:spPr>
          <a:xfrm>
            <a:off x="473040" y="1027080"/>
            <a:ext cx="8159400" cy="7771320"/>
          </a:xfrm>
          <a:prstGeom prst="rect">
            <a:avLst/>
          </a:prstGeom>
          <a:noFill/>
          <a:ln w="9360">
            <a:noFill/>
          </a:ln>
        </p:spPr>
        <p:txBody>
          <a:bodyPr bIns="45000" lIns="90000" rIns="90000" tIns="45000"/>
          <a:p>
            <a:pPr>
              <a:lnSpc>
                <a:spcPct val="100000"/>
              </a:lnSpc>
            </a:pPr>
            <a:r>
              <a:rPr b="1" lang="fr-FR">
                <a:solidFill>
                  <a:srgbClr val="788526"/>
                </a:solidFill>
                <a:latin typeface="Calibri"/>
                <a:ea typeface="ＭＳ Ｐゴシック"/>
              </a:rPr>
              <a:t>// Poser un diagnostic des atouts et des faiblesses </a:t>
            </a:r>
            <a:endParaRPr/>
          </a:p>
          <a:p>
            <a:pPr>
              <a:lnSpc>
                <a:spcPct val="100000"/>
              </a:lnSpc>
            </a:pPr>
            <a:endParaRPr/>
          </a:p>
          <a:p>
            <a:pPr>
              <a:lnSpc>
                <a:spcPct val="100000"/>
              </a:lnSpc>
            </a:pPr>
            <a:r>
              <a:rPr b="1" lang="fr-FR">
                <a:solidFill>
                  <a:srgbClr val="788526"/>
                </a:solidFill>
                <a:latin typeface="Calibri"/>
                <a:ea typeface="ＭＳ Ｐゴシック"/>
              </a:rPr>
              <a:t>Un potentiel extraordinaire :</a:t>
            </a:r>
            <a:endParaRPr/>
          </a:p>
          <a:p>
            <a:pPr>
              <a:lnSpc>
                <a:spcPct val="100000"/>
              </a:lnSpc>
            </a:pPr>
            <a:r>
              <a:rPr lang="fr-FR">
                <a:solidFill>
                  <a:srgbClr val="000000"/>
                </a:solidFill>
                <a:latin typeface="Calibri"/>
                <a:ea typeface="ＭＳ Ｐゴシック"/>
              </a:rPr>
              <a:t>-&gt;  phare en mer en activité, gardienné, ouvert à la visite </a:t>
            </a:r>
            <a:endParaRPr/>
          </a:p>
          <a:p>
            <a:pPr>
              <a:lnSpc>
                <a:spcPct val="100000"/>
              </a:lnSpc>
            </a:pPr>
            <a:r>
              <a:rPr lang="fr-FR">
                <a:solidFill>
                  <a:srgbClr val="000000"/>
                </a:solidFill>
                <a:latin typeface="Calibri"/>
                <a:ea typeface="ＭＳ Ｐゴシック"/>
              </a:rPr>
              <a:t>-&gt; une construction royale, une chapelle, </a:t>
            </a:r>
            <a:endParaRPr/>
          </a:p>
          <a:p>
            <a:pPr>
              <a:lnSpc>
                <a:spcPct val="100000"/>
              </a:lnSpc>
            </a:pPr>
            <a:r>
              <a:rPr lang="fr-FR">
                <a:solidFill>
                  <a:srgbClr val="000000"/>
                </a:solidFill>
                <a:latin typeface="Calibri"/>
                <a:ea typeface="ＭＳ Ｐゴシック"/>
              </a:rPr>
              <a:t>-&gt; une place à part dans l’histoire des techniques = laboratoire expérimentation techniques d’éclairage, techniques de construction de la surélévation…</a:t>
            </a:r>
            <a:endParaRPr/>
          </a:p>
          <a:p>
            <a:pPr>
              <a:lnSpc>
                <a:spcPct val="100000"/>
              </a:lnSpc>
            </a:pPr>
            <a:r>
              <a:rPr lang="fr-FR">
                <a:solidFill>
                  <a:srgbClr val="000000"/>
                </a:solidFill>
                <a:latin typeface="Calibri"/>
                <a:ea typeface="ＭＳ Ｐゴシック"/>
              </a:rPr>
              <a:t>-&gt; une « littérature » relativement abondante</a:t>
            </a:r>
            <a:endParaRPr/>
          </a:p>
          <a:p>
            <a:pPr>
              <a:lnSpc>
                <a:spcPct val="100000"/>
              </a:lnSpc>
            </a:pPr>
            <a:r>
              <a:rPr lang="fr-FR">
                <a:solidFill>
                  <a:srgbClr val="000000"/>
                </a:solidFill>
                <a:latin typeface="Calibri"/>
                <a:ea typeface="ＭＳ Ｐゴシック"/>
              </a:rPr>
              <a:t>-&gt; Des acteurs publics mobilisés et organisés</a:t>
            </a:r>
            <a:endParaRPr/>
          </a:p>
          <a:p>
            <a:pPr>
              <a:lnSpc>
                <a:spcPct val="100000"/>
              </a:lnSpc>
            </a:pPr>
            <a:endParaRPr/>
          </a:p>
          <a:p>
            <a:pPr>
              <a:lnSpc>
                <a:spcPct val="100000"/>
              </a:lnSpc>
            </a:pPr>
            <a:r>
              <a:rPr b="1" lang="fr-FR">
                <a:solidFill>
                  <a:srgbClr val="788526"/>
                </a:solidFill>
                <a:latin typeface="Calibri"/>
                <a:ea typeface="ＭＳ Ｐゴシック"/>
              </a:rPr>
              <a:t>Mais des difficultés : </a:t>
            </a:r>
            <a:endParaRPr/>
          </a:p>
          <a:p>
            <a:pPr>
              <a:lnSpc>
                <a:spcPct val="100000"/>
              </a:lnSpc>
            </a:pPr>
            <a:endParaRPr/>
          </a:p>
          <a:p>
            <a:pPr>
              <a:lnSpc>
                <a:spcPct val="100000"/>
              </a:lnSpc>
            </a:pPr>
            <a:r>
              <a:rPr lang="fr-FR">
                <a:solidFill>
                  <a:srgbClr val="000000"/>
                </a:solidFill>
                <a:latin typeface="Calibri"/>
                <a:ea typeface="ＭＳ Ｐゴシック"/>
              </a:rPr>
              <a:t>-&gt; inhérentes au site lui-même : difficultés d’accès, une organisation des visites très contrainte, des espaces techniques et de vie restreints pour des usages très différents</a:t>
            </a:r>
            <a:endParaRPr/>
          </a:p>
          <a:p>
            <a:pPr>
              <a:lnSpc>
                <a:spcPct val="100000"/>
              </a:lnSpc>
            </a:pPr>
            <a:r>
              <a:rPr lang="fr-FR">
                <a:solidFill>
                  <a:srgbClr val="000000"/>
                </a:solidFill>
                <a:latin typeface="Calibri"/>
                <a:ea typeface="ＭＳ Ｐゴシック"/>
              </a:rPr>
              <a:t>-&gt; liées à l’histoire : une absence de maîtrise  du gestionnaire sur la desserte du site, un cadre de collaboration avec les transporteurs qui reste à définir, un site ouvert depuis longtemps mais sans professionnalisation des fonctions d’accueil touristique, une notoriété relativement faible, …</a:t>
            </a:r>
            <a:endParaRPr/>
          </a:p>
          <a:p>
            <a:pPr>
              <a:lnSpc>
                <a:spcPct val="100000"/>
              </a:lnSpc>
            </a:pPr>
            <a:r>
              <a:rPr lang="fr-FR">
                <a:solidFill>
                  <a:srgbClr val="000000"/>
                </a:solidFill>
                <a:latin typeface="Calibri"/>
                <a:ea typeface="ＭＳ Ｐゴシック"/>
              </a:rPr>
              <a:t>-&gt; une multitude d’acteurs impliqués et un gestionnaire récent</a:t>
            </a:r>
            <a:endParaRPr/>
          </a:p>
          <a:p>
            <a:pPr>
              <a:lnSpc>
                <a:spcPct val="100000"/>
              </a:lnSpc>
            </a:pPr>
            <a:endParaRPr/>
          </a:p>
          <a:p>
            <a:pPr>
              <a:lnSpc>
                <a:spcPct val="100000"/>
              </a:lnSpc>
            </a:pPr>
            <a:endParaRPr/>
          </a:p>
          <a:p>
            <a:pPr>
              <a:lnSpc>
                <a:spcPct val="100000"/>
              </a:lnSpc>
            </a:pPr>
            <a:endParaRPr/>
          </a:p>
          <a:p>
            <a:pPr>
              <a:lnSpc>
                <a:spcPct val="150000"/>
              </a:lnSpc>
            </a:pPr>
            <a:endParaRPr/>
          </a:p>
          <a:p>
            <a:pPr>
              <a:lnSpc>
                <a:spcPct val="150000"/>
              </a:lnSpc>
            </a:pPr>
            <a:endParaRPr/>
          </a:p>
          <a:p>
            <a:pPr>
              <a:lnSpc>
                <a:spcPct val="100000"/>
              </a:lnSpc>
            </a:pPr>
            <a:endParaRPr/>
          </a:p>
          <a:p>
            <a:pPr>
              <a:lnSpc>
                <a:spcPct val="100000"/>
              </a:lnSpc>
            </a:pPr>
            <a:endParaRPr/>
          </a:p>
          <a:p>
            <a:pPr>
              <a:lnSpc>
                <a:spcPct val="150000"/>
              </a:lnSpc>
            </a:pPr>
            <a:endParaRPr/>
          </a:p>
          <a:p>
            <a:pPr>
              <a:lnSpc>
                <a:spcPct val="150000"/>
              </a:lnSpc>
            </a:pPr>
            <a:endParaRPr/>
          </a:p>
        </p:txBody>
      </p:sp>
      <p:sp>
        <p:nvSpPr>
          <p:cNvPr id="192" name="CustomShape 4"/>
          <p:cNvSpPr/>
          <p:nvPr/>
        </p:nvSpPr>
        <p:spPr>
          <a:xfrm>
            <a:off x="457200" y="6122880"/>
            <a:ext cx="8762760" cy="571320"/>
          </a:xfrm>
          <a:prstGeom prst="rect">
            <a:avLst/>
          </a:prstGeom>
          <a:noFill/>
          <a:ln w="9360">
            <a:noFill/>
          </a:ln>
        </p:spPr>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TextShape 1"/>
          <p:cNvSpPr txBox="1"/>
          <p:nvPr/>
        </p:nvSpPr>
        <p:spPr>
          <a:xfrm>
            <a:off x="457200" y="179280"/>
            <a:ext cx="8229240" cy="847440"/>
          </a:xfrm>
          <a:prstGeom prst="rect">
            <a:avLst/>
          </a:prstGeom>
        </p:spPr>
        <p:txBody>
          <a:bodyPr anchor="ctr"/>
          <a:p>
            <a:pPr>
              <a:lnSpc>
                <a:spcPct val="100000"/>
              </a:lnSpc>
            </a:pPr>
            <a:r>
              <a:rPr b="1" lang="fr-FR" sz="2800">
                <a:solidFill>
                  <a:srgbClr val="32786a"/>
                </a:solidFill>
                <a:latin typeface="Calibri"/>
                <a:ea typeface="ＭＳ Ｐゴシック"/>
              </a:rPr>
              <a:t># Plan général de la présentation Cordouan</a:t>
            </a:r>
            <a:endParaRPr/>
          </a:p>
        </p:txBody>
      </p:sp>
      <p:sp>
        <p:nvSpPr>
          <p:cNvPr id="131" name="Line 2"/>
          <p:cNvSpPr/>
          <p:nvPr/>
        </p:nvSpPr>
        <p:spPr>
          <a:xfrm>
            <a:off x="527040" y="911160"/>
            <a:ext cx="8213400" cy="0"/>
          </a:xfrm>
          <a:prstGeom prst="line">
            <a:avLst/>
          </a:prstGeom>
          <a:ln w="9360">
            <a:solidFill>
              <a:srgbClr val="32786a"/>
            </a:solidFill>
            <a:round/>
          </a:ln>
        </p:spPr>
      </p:sp>
      <p:sp>
        <p:nvSpPr>
          <p:cNvPr id="132" name="CustomShape 3"/>
          <p:cNvSpPr/>
          <p:nvPr/>
        </p:nvSpPr>
        <p:spPr>
          <a:xfrm>
            <a:off x="527040" y="1473120"/>
            <a:ext cx="8159400" cy="4479480"/>
          </a:xfrm>
          <a:prstGeom prst="rect">
            <a:avLst/>
          </a:prstGeom>
          <a:noFill/>
          <a:ln w="9360">
            <a:noFill/>
          </a:ln>
        </p:spPr>
        <p:txBody>
          <a:bodyPr bIns="45000" lIns="90000" rIns="90000" tIns="45000"/>
          <a:p>
            <a:pPr>
              <a:lnSpc>
                <a:spcPct val="100000"/>
              </a:lnSpc>
            </a:pPr>
            <a:r>
              <a:rPr b="1" lang="fr-FR">
                <a:solidFill>
                  <a:srgbClr val="788526"/>
                </a:solidFill>
                <a:latin typeface="Calibri"/>
                <a:ea typeface="ＭＳ Ｐゴシック"/>
              </a:rPr>
              <a:t>1/LE CONTEXTE GENERAL</a:t>
            </a:r>
            <a:endParaRPr/>
          </a:p>
          <a:p>
            <a:pPr>
              <a:lnSpc>
                <a:spcPct val="150000"/>
              </a:lnSpc>
              <a:buFont typeface="Symbol"/>
              <a:buChar char="®"/>
            </a:pPr>
            <a:r>
              <a:rPr lang="fr-FR">
                <a:solidFill>
                  <a:srgbClr val="000000"/>
                </a:solidFill>
                <a:latin typeface="Calibri"/>
                <a:ea typeface="ＭＳ Ｐゴシック"/>
              </a:rPr>
              <a:t> </a:t>
            </a:r>
            <a:r>
              <a:rPr lang="fr-FR">
                <a:solidFill>
                  <a:srgbClr val="000000"/>
                </a:solidFill>
                <a:latin typeface="Calibri"/>
                <a:ea typeface="ＭＳ Ｐゴシック"/>
              </a:rPr>
              <a:t>Bref rappel</a:t>
            </a:r>
            <a:endParaRPr/>
          </a:p>
          <a:p>
            <a:pPr>
              <a:lnSpc>
                <a:spcPct val="150000"/>
              </a:lnSpc>
              <a:buFont typeface="Symbol"/>
              <a:buChar char="®"/>
            </a:pPr>
            <a:r>
              <a:rPr lang="fr-FR">
                <a:solidFill>
                  <a:srgbClr val="000000"/>
                </a:solidFill>
                <a:latin typeface="Calibri"/>
                <a:ea typeface="ＭＳ Ｐゴシック"/>
              </a:rPr>
              <a:t> </a:t>
            </a:r>
            <a:r>
              <a:rPr lang="fr-FR">
                <a:solidFill>
                  <a:srgbClr val="000000"/>
                </a:solidFill>
                <a:latin typeface="Calibri"/>
                <a:ea typeface="ＭＳ Ｐゴシック"/>
              </a:rPr>
              <a:t>Les bases du partenariat Etat / collectivités</a:t>
            </a:r>
            <a:endParaRPr/>
          </a:p>
          <a:p>
            <a:pPr>
              <a:lnSpc>
                <a:spcPct val="150000"/>
              </a:lnSpc>
              <a:buFont typeface="Symbol"/>
              <a:buChar char="-"/>
            </a:pPr>
            <a:r>
              <a:rPr lang="fr-FR">
                <a:solidFill>
                  <a:srgbClr val="000000"/>
                </a:solidFill>
                <a:latin typeface="Calibri"/>
                <a:ea typeface="ＭＳ Ｐゴシック"/>
              </a:rPr>
              <a:t> </a:t>
            </a:r>
            <a:r>
              <a:rPr lang="fr-FR">
                <a:solidFill>
                  <a:srgbClr val="000000"/>
                </a:solidFill>
                <a:latin typeface="Calibri"/>
                <a:ea typeface="ＭＳ Ｐゴシック"/>
              </a:rPr>
              <a:t>Une ambition commune = l’UNESCO (</a:t>
            </a:r>
            <a:r>
              <a:rPr i="1" lang="fr-FR">
                <a:solidFill>
                  <a:srgbClr val="000000"/>
                </a:solidFill>
                <a:latin typeface="Calibri"/>
                <a:ea typeface="ＭＳ Ｐゴシック"/>
              </a:rPr>
              <a:t>cf présentation DRAC après-midi</a:t>
            </a:r>
            <a:r>
              <a:rPr lang="fr-FR">
                <a:solidFill>
                  <a:srgbClr val="000000"/>
                </a:solidFill>
                <a:latin typeface="Calibri"/>
                <a:ea typeface="ＭＳ Ｐゴシック"/>
              </a:rPr>
              <a:t>)</a:t>
            </a:r>
            <a:endParaRPr/>
          </a:p>
          <a:p>
            <a:pPr>
              <a:lnSpc>
                <a:spcPct val="150000"/>
              </a:lnSpc>
              <a:buFont typeface="Symbol"/>
              <a:buChar char="-"/>
            </a:pPr>
            <a:r>
              <a:rPr lang="fr-FR">
                <a:solidFill>
                  <a:srgbClr val="000000"/>
                </a:solidFill>
                <a:latin typeface="Calibri"/>
                <a:ea typeface="ＭＳ Ｐゴシック"/>
              </a:rPr>
              <a:t>Une instance de dialogue = le comité de pilotage</a:t>
            </a:r>
            <a:endParaRPr/>
          </a:p>
          <a:p>
            <a:pPr>
              <a:lnSpc>
                <a:spcPct val="150000"/>
              </a:lnSpc>
              <a:buFont typeface="Symbol"/>
              <a:buChar char="-"/>
            </a:pPr>
            <a:r>
              <a:rPr lang="fr-FR">
                <a:solidFill>
                  <a:srgbClr val="000000"/>
                </a:solidFill>
                <a:latin typeface="Calibri"/>
                <a:ea typeface="ＭＳ Ｐゴシック"/>
              </a:rPr>
              <a:t>Un programme de travaux décidé collectivement et cofinancé</a:t>
            </a:r>
            <a:endParaRPr/>
          </a:p>
          <a:p>
            <a:pPr>
              <a:lnSpc>
                <a:spcPct val="150000"/>
              </a:lnSpc>
              <a:buFont typeface="Symbol"/>
              <a:buChar char="-"/>
            </a:pPr>
            <a:r>
              <a:rPr lang="fr-FR">
                <a:solidFill>
                  <a:srgbClr val="000000"/>
                </a:solidFill>
                <a:latin typeface="Calibri"/>
                <a:ea typeface="ＭＳ Ｐゴシック"/>
              </a:rPr>
              <a:t>Un projet de monument</a:t>
            </a:r>
            <a:endParaRPr/>
          </a:p>
          <a:p>
            <a:pPr>
              <a:lnSpc>
                <a:spcPct val="150000"/>
              </a:lnSpc>
            </a:pPr>
            <a:r>
              <a:rPr b="1" lang="fr-FR">
                <a:solidFill>
                  <a:srgbClr val="788526"/>
                </a:solidFill>
                <a:latin typeface="Calibri"/>
                <a:ea typeface="ＭＳ Ｐゴシック"/>
              </a:rPr>
              <a:t>2/ LE PROGRAMME DE TRAVAUX PLURIANNUEL</a:t>
            </a:r>
            <a:endParaRPr/>
          </a:p>
          <a:p>
            <a:pPr>
              <a:lnSpc>
                <a:spcPct val="150000"/>
              </a:lnSpc>
            </a:pPr>
            <a:endParaRPr/>
          </a:p>
          <a:p>
            <a:pPr>
              <a:lnSpc>
                <a:spcPct val="150000"/>
              </a:lnSpc>
            </a:pPr>
            <a:r>
              <a:rPr b="1" lang="fr-FR">
                <a:solidFill>
                  <a:srgbClr val="788526"/>
                </a:solidFill>
                <a:latin typeface="Calibri"/>
                <a:ea typeface="ＭＳ Ｐゴシック"/>
              </a:rPr>
              <a:t>3/LE PROJET DE MONUMENT</a:t>
            </a:r>
            <a:endParaRPr/>
          </a:p>
          <a:p>
            <a:pPr>
              <a:lnSpc>
                <a:spcPct val="150000"/>
              </a:lnSpc>
            </a:pPr>
            <a:endParaRPr/>
          </a:p>
        </p:txBody>
      </p:sp>
      <p:sp>
        <p:nvSpPr>
          <p:cNvPr id="133" name="CustomShape 4"/>
          <p:cNvSpPr/>
          <p:nvPr/>
        </p:nvSpPr>
        <p:spPr>
          <a:xfrm>
            <a:off x="-470880" y="6122880"/>
            <a:ext cx="8762760" cy="571320"/>
          </a:xfrm>
          <a:prstGeom prst="rect">
            <a:avLst/>
          </a:prstGeom>
          <a:noFill/>
          <a:ln w="9360">
            <a:noFill/>
          </a:ln>
        </p:spPr>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 name="TextShape 1"/>
          <p:cNvSpPr txBox="1"/>
          <p:nvPr/>
        </p:nvSpPr>
        <p:spPr>
          <a:xfrm>
            <a:off x="457200" y="179280"/>
            <a:ext cx="8229240" cy="847440"/>
          </a:xfrm>
          <a:prstGeom prst="rect">
            <a:avLst/>
          </a:prstGeom>
        </p:spPr>
        <p:txBody>
          <a:bodyPr anchor="ctr"/>
          <a:p>
            <a:pPr>
              <a:lnSpc>
                <a:spcPct val="100000"/>
              </a:lnSpc>
            </a:pPr>
            <a:r>
              <a:rPr b="1" lang="fr-FR" sz="2800">
                <a:solidFill>
                  <a:srgbClr val="32786a"/>
                </a:solidFill>
                <a:latin typeface="Calibri"/>
                <a:ea typeface="ＭＳ Ｐゴシック"/>
              </a:rPr>
              <a:t># LE PROJET DE MONUMENT _ La démarche</a:t>
            </a:r>
            <a:endParaRPr/>
          </a:p>
        </p:txBody>
      </p:sp>
      <p:sp>
        <p:nvSpPr>
          <p:cNvPr id="194" name="Line 2"/>
          <p:cNvSpPr/>
          <p:nvPr/>
        </p:nvSpPr>
        <p:spPr>
          <a:xfrm>
            <a:off x="473040" y="825480"/>
            <a:ext cx="8213760" cy="0"/>
          </a:xfrm>
          <a:prstGeom prst="line">
            <a:avLst/>
          </a:prstGeom>
          <a:ln w="9360">
            <a:solidFill>
              <a:srgbClr val="32786a"/>
            </a:solidFill>
            <a:round/>
          </a:ln>
        </p:spPr>
      </p:sp>
      <p:sp>
        <p:nvSpPr>
          <p:cNvPr id="195" name="CustomShape 3"/>
          <p:cNvSpPr/>
          <p:nvPr/>
        </p:nvSpPr>
        <p:spPr>
          <a:xfrm>
            <a:off x="473040" y="825480"/>
            <a:ext cx="8159400" cy="5567400"/>
          </a:xfrm>
          <a:prstGeom prst="rect">
            <a:avLst/>
          </a:prstGeom>
          <a:noFill/>
          <a:ln w="9360">
            <a:noFill/>
          </a:ln>
        </p:spPr>
        <p:txBody>
          <a:bodyPr bIns="45000" lIns="90000" rIns="90000" tIns="45000"/>
          <a:p>
            <a:pPr>
              <a:lnSpc>
                <a:spcPct val="100000"/>
              </a:lnSpc>
            </a:pPr>
            <a:r>
              <a:rPr b="1" lang="fr-FR">
                <a:solidFill>
                  <a:srgbClr val="788526"/>
                </a:solidFill>
                <a:latin typeface="Calibri"/>
                <a:ea typeface="ＭＳ Ｐゴシック"/>
              </a:rPr>
              <a:t>// La conduite de l’étude a permis d’organiser les bases de la discussion entre les partenaires et de poser un niveau d’ambition commun et des objectifs partagés</a:t>
            </a:r>
            <a:endParaRPr/>
          </a:p>
          <a:p>
            <a:pPr>
              <a:lnSpc>
                <a:spcPct val="100000"/>
              </a:lnSpc>
            </a:pPr>
            <a:endParaRPr/>
          </a:p>
          <a:p>
            <a:pPr>
              <a:lnSpc>
                <a:spcPct val="100000"/>
              </a:lnSpc>
            </a:pPr>
            <a:r>
              <a:rPr b="1" lang="fr-FR">
                <a:solidFill>
                  <a:srgbClr val="788526"/>
                </a:solidFill>
                <a:latin typeface="Calibri"/>
                <a:ea typeface="ＭＳ Ｐゴシック"/>
              </a:rPr>
              <a:t>Un objectif de qualité : </a:t>
            </a:r>
            <a:endParaRPr/>
          </a:p>
          <a:p>
            <a:pPr>
              <a:lnSpc>
                <a:spcPct val="100000"/>
              </a:lnSpc>
            </a:pPr>
            <a:endParaRPr/>
          </a:p>
          <a:p>
            <a:pPr>
              <a:lnSpc>
                <a:spcPct val="100000"/>
              </a:lnSpc>
            </a:pPr>
            <a:r>
              <a:rPr lang="fr-FR" sz="1200">
                <a:solidFill>
                  <a:srgbClr val="000000"/>
                </a:solidFill>
                <a:latin typeface="Calibri"/>
                <a:ea typeface="ＭＳ Ｐゴシック"/>
              </a:rPr>
              <a:t>Proposer une organisation, un accueil et une visite de qualité, à la hauteur des ambitions et du prestige du monument, tout en respectant la spécificité du site</a:t>
            </a:r>
            <a:endParaRPr/>
          </a:p>
          <a:p>
            <a:pPr>
              <a:lnSpc>
                <a:spcPct val="100000"/>
              </a:lnSpc>
            </a:pPr>
            <a:endParaRPr/>
          </a:p>
          <a:p>
            <a:pPr>
              <a:lnSpc>
                <a:spcPct val="100000"/>
              </a:lnSpc>
            </a:pPr>
            <a:r>
              <a:rPr b="1" lang="fr-FR" sz="1200">
                <a:solidFill>
                  <a:srgbClr val="788526"/>
                </a:solidFill>
                <a:latin typeface="Calibri"/>
                <a:ea typeface="ＭＳ Ｐゴシック"/>
              </a:rPr>
              <a:t>Un objectif d’optimisation de la fréquentation </a:t>
            </a:r>
            <a:endParaRPr/>
          </a:p>
          <a:p>
            <a:pPr>
              <a:lnSpc>
                <a:spcPct val="100000"/>
              </a:lnSpc>
            </a:pPr>
            <a:endParaRPr/>
          </a:p>
          <a:p>
            <a:pPr>
              <a:lnSpc>
                <a:spcPct val="100000"/>
              </a:lnSpc>
            </a:pPr>
            <a:r>
              <a:rPr lang="fr-FR" sz="1200">
                <a:solidFill>
                  <a:srgbClr val="000000"/>
                </a:solidFill>
                <a:latin typeface="Calibri"/>
                <a:ea typeface="ＭＳ Ｐゴシック"/>
              </a:rPr>
              <a:t>Par une politique tarifaire adaptée, une meilleure maîtrise du transport, la diversification des offres de visite, </a:t>
            </a:r>
            <a:endParaRPr/>
          </a:p>
          <a:p>
            <a:pPr>
              <a:lnSpc>
                <a:spcPct val="100000"/>
              </a:lnSpc>
            </a:pPr>
            <a:endParaRPr/>
          </a:p>
          <a:p>
            <a:pPr>
              <a:lnSpc>
                <a:spcPct val="100000"/>
              </a:lnSpc>
            </a:pPr>
            <a:r>
              <a:rPr b="1" lang="fr-FR" sz="1200">
                <a:solidFill>
                  <a:srgbClr val="788526"/>
                </a:solidFill>
                <a:latin typeface="Calibri"/>
                <a:ea typeface="ＭＳ Ｐゴシック"/>
              </a:rPr>
              <a:t>Un objectif de notoriété  : </a:t>
            </a:r>
            <a:endParaRPr/>
          </a:p>
          <a:p>
            <a:pPr>
              <a:lnSpc>
                <a:spcPct val="100000"/>
              </a:lnSpc>
            </a:pPr>
            <a:endParaRPr/>
          </a:p>
          <a:p>
            <a:pPr>
              <a:lnSpc>
                <a:spcPct val="100000"/>
              </a:lnSpc>
            </a:pPr>
            <a:r>
              <a:rPr lang="fr-FR" sz="1200">
                <a:solidFill>
                  <a:srgbClr val="000000"/>
                </a:solidFill>
                <a:latin typeface="Calibri"/>
                <a:ea typeface="ＭＳ Ｐゴシック"/>
              </a:rPr>
              <a:t>Faire (re)connaître Cordouan localement et lui donner une fonction de locomotive touristique pour les deux rives</a:t>
            </a:r>
            <a:endParaRPr/>
          </a:p>
          <a:p>
            <a:pPr>
              <a:lnSpc>
                <a:spcPct val="100000"/>
              </a:lnSpc>
            </a:pPr>
            <a:r>
              <a:rPr lang="fr-FR" sz="1200">
                <a:solidFill>
                  <a:srgbClr val="000000"/>
                </a:solidFill>
                <a:latin typeface="Calibri"/>
                <a:ea typeface="ＭＳ Ｐゴシック"/>
              </a:rPr>
              <a:t>Faire (re)connaître Cordouan nationalement et internationalement </a:t>
            </a:r>
            <a:endParaRPr/>
          </a:p>
          <a:p>
            <a:pPr>
              <a:lnSpc>
                <a:spcPct val="100000"/>
              </a:lnSpc>
            </a:pPr>
            <a:endParaRPr/>
          </a:p>
          <a:p>
            <a:pPr>
              <a:lnSpc>
                <a:spcPct val="100000"/>
              </a:lnSpc>
            </a:pPr>
            <a:r>
              <a:rPr b="1" lang="fr-FR" sz="1200">
                <a:solidFill>
                  <a:srgbClr val="788526"/>
                </a:solidFill>
                <a:latin typeface="Calibri"/>
                <a:ea typeface="ＭＳ Ｐゴシック"/>
              </a:rPr>
              <a:t>Un objectif de rayonnement culturel</a:t>
            </a:r>
            <a:endParaRPr/>
          </a:p>
          <a:p>
            <a:pPr>
              <a:lnSpc>
                <a:spcPct val="100000"/>
              </a:lnSpc>
            </a:pPr>
            <a:endParaRPr/>
          </a:p>
          <a:p>
            <a:pPr>
              <a:lnSpc>
                <a:spcPct val="100000"/>
              </a:lnSpc>
            </a:pPr>
            <a:r>
              <a:rPr b="1" lang="fr-FR" sz="1200">
                <a:solidFill>
                  <a:srgbClr val="000000"/>
                </a:solidFill>
                <a:latin typeface="Calibri"/>
                <a:ea typeface="ＭＳ Ｐゴシック"/>
              </a:rPr>
              <a:t>=&gt;</a:t>
            </a:r>
            <a:r>
              <a:rPr b="1" lang="fr-FR" sz="1200">
                <a:solidFill>
                  <a:srgbClr val="788526"/>
                </a:solidFill>
                <a:latin typeface="Calibri"/>
                <a:ea typeface="ＭＳ Ｐゴシック"/>
              </a:rPr>
              <a:t> </a:t>
            </a:r>
            <a:r>
              <a:rPr b="1" lang="fr-FR" sz="1200">
                <a:solidFill>
                  <a:srgbClr val="000000"/>
                </a:solidFill>
                <a:latin typeface="Calibri"/>
                <a:ea typeface="ＭＳ Ｐゴシック"/>
              </a:rPr>
              <a:t>Environ 20 fiches actions regroupées par objectifs, phasées et hiérarchisées</a:t>
            </a:r>
            <a:endParaRPr/>
          </a:p>
          <a:p>
            <a:pPr>
              <a:lnSpc>
                <a:spcPct val="100000"/>
              </a:lnSpc>
            </a:pPr>
            <a:endParaRPr/>
          </a:p>
          <a:p>
            <a:pPr>
              <a:lnSpc>
                <a:spcPct val="150000"/>
              </a:lnSpc>
            </a:pPr>
            <a:endParaRPr/>
          </a:p>
          <a:p>
            <a:pPr>
              <a:lnSpc>
                <a:spcPct val="150000"/>
              </a:lnSpc>
            </a:pPr>
            <a:endParaRPr/>
          </a:p>
          <a:p>
            <a:pPr>
              <a:lnSpc>
                <a:spcPct val="100000"/>
              </a:lnSpc>
            </a:pPr>
            <a:endParaRPr/>
          </a:p>
          <a:p>
            <a:pPr>
              <a:lnSpc>
                <a:spcPct val="100000"/>
              </a:lnSpc>
            </a:pPr>
            <a:endParaRPr/>
          </a:p>
          <a:p>
            <a:pPr>
              <a:lnSpc>
                <a:spcPct val="150000"/>
              </a:lnSpc>
            </a:pPr>
            <a:endParaRPr/>
          </a:p>
          <a:p>
            <a:pPr>
              <a:lnSpc>
                <a:spcPct val="150000"/>
              </a:lnSpc>
            </a:pPr>
            <a:endParaRPr/>
          </a:p>
        </p:txBody>
      </p:sp>
      <p:sp>
        <p:nvSpPr>
          <p:cNvPr id="196" name="CustomShape 4"/>
          <p:cNvSpPr/>
          <p:nvPr/>
        </p:nvSpPr>
        <p:spPr>
          <a:xfrm>
            <a:off x="937080" y="6122880"/>
            <a:ext cx="8762760" cy="571320"/>
          </a:xfrm>
          <a:prstGeom prst="rect">
            <a:avLst/>
          </a:prstGeom>
          <a:noFill/>
          <a:ln w="9360">
            <a:noFill/>
          </a:ln>
        </p:spPr>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 name="TextShape 1"/>
          <p:cNvSpPr txBox="1"/>
          <p:nvPr/>
        </p:nvSpPr>
        <p:spPr>
          <a:xfrm>
            <a:off x="457200" y="274680"/>
            <a:ext cx="8229240" cy="1142640"/>
          </a:xfrm>
          <a:prstGeom prst="rect">
            <a:avLst/>
          </a:prstGeom>
        </p:spPr>
        <p:txBody>
          <a:bodyPr anchor="ctr"/>
          <a:p>
            <a:pPr>
              <a:lnSpc>
                <a:spcPct val="100000"/>
              </a:lnSpc>
            </a:pPr>
            <a:r>
              <a:rPr b="1" lang="fr-FR" sz="2800">
                <a:solidFill>
                  <a:srgbClr val="32786a"/>
                </a:solidFill>
                <a:latin typeface="Calibri"/>
                <a:ea typeface="ＭＳ Ｐゴシック"/>
              </a:rPr>
              <a:t># LE PROJET DE MONUMENT_ La mise en œuvre</a:t>
            </a:r>
            <a:r>
              <a:rPr b="1" lang="fr-FR" sz="2800">
                <a:solidFill>
                  <a:srgbClr val="32786a"/>
                </a:solidFill>
                <a:latin typeface="Calibri"/>
                <a:ea typeface="ＭＳ Ｐゴシック"/>
              </a:rPr>
              <a:t>
</a:t>
            </a:r>
            <a:endParaRPr/>
          </a:p>
        </p:txBody>
      </p:sp>
      <p:sp>
        <p:nvSpPr>
          <p:cNvPr id="198" name="TextShape 2"/>
          <p:cNvSpPr txBox="1"/>
          <p:nvPr/>
        </p:nvSpPr>
        <p:spPr>
          <a:xfrm>
            <a:off x="457200" y="1417680"/>
            <a:ext cx="8229240" cy="4708080"/>
          </a:xfrm>
          <a:prstGeom prst="rect">
            <a:avLst/>
          </a:prstGeom>
        </p:spPr>
        <p:txBody>
          <a:bodyPr/>
          <a:p>
            <a:pPr>
              <a:lnSpc>
                <a:spcPct val="100000"/>
              </a:lnSpc>
            </a:pPr>
            <a:r>
              <a:rPr b="1" lang="fr-FR">
                <a:solidFill>
                  <a:srgbClr val="788526"/>
                </a:solidFill>
                <a:latin typeface="Calibri"/>
                <a:ea typeface="ＭＳ Ｐゴシック"/>
              </a:rPr>
              <a:t>//Approfondissement de la réflexion sur les sujets jugés prioritaires et/ou les préalables indispensables </a:t>
            </a:r>
            <a:r>
              <a:rPr lang="fr-FR">
                <a:solidFill>
                  <a:srgbClr val="000000"/>
                </a:solidFill>
                <a:latin typeface="Calibri"/>
                <a:ea typeface="ＭＳ Ｐゴシック"/>
              </a:rPr>
              <a:t>à la mise en œuvre d’un projet global de haut niveau</a:t>
            </a:r>
            <a:endParaRPr/>
          </a:p>
          <a:p>
            <a:pPr>
              <a:lnSpc>
                <a:spcPct val="100000"/>
              </a:lnSpc>
            </a:pPr>
            <a:endParaRPr/>
          </a:p>
          <a:p>
            <a:pPr>
              <a:lnSpc>
                <a:spcPct val="100000"/>
              </a:lnSpc>
            </a:pPr>
            <a:r>
              <a:rPr lang="fr-FR">
                <a:solidFill>
                  <a:srgbClr val="000000"/>
                </a:solidFill>
                <a:latin typeface="Calibri"/>
                <a:ea typeface="ＭＳ Ｐゴシック"/>
              </a:rPr>
              <a:t>-&gt; le transport</a:t>
            </a:r>
            <a:endParaRPr/>
          </a:p>
          <a:p>
            <a:pPr>
              <a:lnSpc>
                <a:spcPct val="100000"/>
              </a:lnSpc>
            </a:pPr>
            <a:r>
              <a:rPr lang="fr-FR">
                <a:solidFill>
                  <a:srgbClr val="000000"/>
                </a:solidFill>
                <a:latin typeface="Calibri"/>
                <a:ea typeface="ＭＳ Ｐゴシック"/>
              </a:rPr>
              <a:t>-&gt; la diversification de l’offre de visite</a:t>
            </a:r>
            <a:endParaRPr/>
          </a:p>
          <a:p>
            <a:pPr>
              <a:lnSpc>
                <a:spcPct val="100000"/>
              </a:lnSpc>
            </a:pPr>
            <a:r>
              <a:rPr lang="fr-FR">
                <a:solidFill>
                  <a:srgbClr val="000000"/>
                </a:solidFill>
                <a:latin typeface="Calibri"/>
                <a:ea typeface="ＭＳ Ｐゴシック"/>
              </a:rPr>
              <a:t>-&gt; la qualité des contenus proposés pendant l’offre de visite</a:t>
            </a:r>
            <a:endParaRPr/>
          </a:p>
          <a:p>
            <a:pPr>
              <a:lnSpc>
                <a:spcPct val="100000"/>
              </a:lnSpc>
            </a:pPr>
            <a:endParaRPr/>
          </a:p>
          <a:p>
            <a:pPr>
              <a:lnSpc>
                <a:spcPct val="100000"/>
              </a:lnSpc>
            </a:pPr>
            <a:r>
              <a:rPr lang="fr-FR">
                <a:solidFill>
                  <a:srgbClr val="000000"/>
                </a:solidFill>
                <a:latin typeface="Calibri"/>
                <a:ea typeface="ＭＳ Ｐゴシック"/>
              </a:rPr>
              <a:t>Réalisation d’études complémentaires de faisabilité et tests de faisabilité</a:t>
            </a:r>
            <a:endParaRPr/>
          </a:p>
          <a:p>
            <a:pPr>
              <a:lnSpc>
                <a:spcPct val="100000"/>
              </a:lnSpc>
            </a:pPr>
            <a:endParaRPr/>
          </a:p>
          <a:p>
            <a:pPr>
              <a:lnSpc>
                <a:spcPct val="100000"/>
              </a:lnSpc>
            </a:pPr>
            <a:r>
              <a:rPr b="1" lang="fr-FR">
                <a:solidFill>
                  <a:srgbClr val="788526"/>
                </a:solidFill>
                <a:latin typeface="Calibri"/>
                <a:ea typeface="ＭＳ Ｐゴシック"/>
              </a:rPr>
              <a:t>// Lancement d’une démarche globale de refonte et de clarification des cadres de gestion (2016-2017) </a:t>
            </a:r>
            <a:r>
              <a:rPr lang="fr-FR">
                <a:solidFill>
                  <a:srgbClr val="000000"/>
                </a:solidFill>
                <a:latin typeface="Calibri"/>
                <a:ea typeface="ＭＳ Ｐゴシック"/>
              </a:rPr>
              <a:t>: AOT, règlement des visites, conventions avec les transporteurs</a:t>
            </a:r>
            <a:endParaRPr/>
          </a:p>
          <a:p>
            <a:pPr>
              <a:lnSpc>
                <a:spcPct val="100000"/>
              </a:lnSpc>
            </a:pPr>
            <a:endParaRPr/>
          </a:p>
          <a:p>
            <a:pPr>
              <a:lnSpc>
                <a:spcPct val="100000"/>
              </a:lnSpc>
            </a:pPr>
            <a:r>
              <a:rPr b="1" lang="fr-FR">
                <a:solidFill>
                  <a:srgbClr val="788526"/>
                </a:solidFill>
                <a:latin typeface="Calibri"/>
                <a:ea typeface="ＭＳ Ｐゴシック"/>
              </a:rPr>
              <a:t>// Dès que l’organisation sera calée, mise en œuvre progressive des fiches </a:t>
            </a:r>
            <a:r>
              <a:rPr lang="fr-FR">
                <a:solidFill>
                  <a:srgbClr val="000000"/>
                </a:solidFill>
                <a:latin typeface="Calibri"/>
                <a:ea typeface="ＭＳ Ｐゴシック"/>
              </a:rPr>
              <a:t>en fonction des moyens qui seront alloués</a:t>
            </a: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99" name="Line 3"/>
          <p:cNvSpPr/>
          <p:nvPr/>
        </p:nvSpPr>
        <p:spPr>
          <a:xfrm>
            <a:off x="527040" y="1027080"/>
            <a:ext cx="8213400" cy="0"/>
          </a:xfrm>
          <a:prstGeom prst="line">
            <a:avLst/>
          </a:prstGeom>
          <a:ln w="9360">
            <a:solidFill>
              <a:srgbClr val="32786a"/>
            </a:solidFill>
            <a:round/>
          </a:ln>
        </p:spPr>
      </p:sp>
      <p:sp>
        <p:nvSpPr>
          <p:cNvPr id="200" name="CustomShape 4"/>
          <p:cNvSpPr/>
          <p:nvPr/>
        </p:nvSpPr>
        <p:spPr>
          <a:xfrm>
            <a:off x="527040" y="1027080"/>
            <a:ext cx="8159400" cy="1461960"/>
          </a:xfrm>
          <a:prstGeom prst="rect">
            <a:avLst/>
          </a:prstGeom>
          <a:noFill/>
          <a:ln w="9360">
            <a:noFill/>
          </a:ln>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01" name="CustomShape 5"/>
          <p:cNvSpPr/>
          <p:nvPr/>
        </p:nvSpPr>
        <p:spPr>
          <a:xfrm>
            <a:off x="457200" y="6122880"/>
            <a:ext cx="8762760" cy="571320"/>
          </a:xfrm>
          <a:prstGeom prst="rect">
            <a:avLst/>
          </a:prstGeom>
          <a:noFill/>
          <a:ln w="9360">
            <a:noFill/>
          </a:ln>
        </p:spPr>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2" name="TextShape 1"/>
          <p:cNvSpPr txBox="1"/>
          <p:nvPr/>
        </p:nvSpPr>
        <p:spPr>
          <a:xfrm>
            <a:off x="457200" y="274680"/>
            <a:ext cx="8229240" cy="1142640"/>
          </a:xfrm>
          <a:prstGeom prst="rect">
            <a:avLst/>
          </a:prstGeom>
        </p:spPr>
        <p:txBody>
          <a:bodyPr anchor="ctr"/>
          <a:p>
            <a:pPr>
              <a:lnSpc>
                <a:spcPct val="100000"/>
              </a:lnSpc>
            </a:pPr>
            <a:r>
              <a:rPr b="1" lang="fr-FR" sz="2800">
                <a:solidFill>
                  <a:srgbClr val="32786a"/>
                </a:solidFill>
                <a:latin typeface="Calibri"/>
                <a:ea typeface="ＭＳ Ｐゴシック"/>
              </a:rPr>
              <a:t># LE PROJET DE MONUMENT_ La mise en œuvre</a:t>
            </a:r>
            <a:r>
              <a:rPr b="1" lang="fr-FR" sz="2800">
                <a:solidFill>
                  <a:srgbClr val="32786a"/>
                </a:solidFill>
                <a:latin typeface="Calibri"/>
                <a:ea typeface="ＭＳ Ｐゴシック"/>
              </a:rPr>
              <a:t>
</a:t>
            </a:r>
            <a:endParaRPr/>
          </a:p>
        </p:txBody>
      </p:sp>
      <p:sp>
        <p:nvSpPr>
          <p:cNvPr id="203" name="TextShape 2"/>
          <p:cNvSpPr txBox="1"/>
          <p:nvPr/>
        </p:nvSpPr>
        <p:spPr>
          <a:xfrm>
            <a:off x="457200" y="1417680"/>
            <a:ext cx="8229240" cy="4708080"/>
          </a:xfrm>
          <a:prstGeom prst="rect">
            <a:avLst/>
          </a:prstGeom>
        </p:spPr>
        <p:txBody>
          <a:bodyPr/>
          <a:p>
            <a:pPr>
              <a:lnSpc>
                <a:spcPct val="100000"/>
              </a:lnSpc>
            </a:pPr>
            <a:r>
              <a:rPr b="1" lang="fr-FR">
                <a:solidFill>
                  <a:srgbClr val="788526"/>
                </a:solidFill>
                <a:latin typeface="Calibri"/>
                <a:ea typeface="ＭＳ Ｐゴシック"/>
              </a:rPr>
              <a:t>// Mise en œuvre de certains aspects avant même la fin de l’étude </a:t>
            </a:r>
            <a:r>
              <a:rPr lang="fr-FR">
                <a:solidFill>
                  <a:srgbClr val="000000"/>
                </a:solidFill>
                <a:latin typeface="Calibri"/>
                <a:ea typeface="ＭＳ Ｐゴシック"/>
              </a:rPr>
              <a:t>: remise à niveau des tarifs, refonte du site internet, création d’un livret de visite</a:t>
            </a:r>
            <a:endParaRPr/>
          </a:p>
          <a:p>
            <a:pPr>
              <a:lnSpc>
                <a:spcPct val="100000"/>
              </a:lnSpc>
            </a:pPr>
            <a:endParaRPr/>
          </a:p>
          <a:p>
            <a:pPr>
              <a:lnSpc>
                <a:spcPct val="100000"/>
              </a:lnSpc>
            </a:pPr>
            <a:r>
              <a:rPr b="1" lang="fr-FR">
                <a:solidFill>
                  <a:srgbClr val="788526"/>
                </a:solidFill>
                <a:latin typeface="Calibri"/>
                <a:ea typeface="ＭＳ Ｐゴシック"/>
              </a:rPr>
              <a:t>//Approfondissement de la réflexion sur les sujets jugés prioritaires et/ou les préalables indispensables </a:t>
            </a:r>
            <a:r>
              <a:rPr lang="fr-FR">
                <a:solidFill>
                  <a:srgbClr val="000000"/>
                </a:solidFill>
                <a:latin typeface="Calibri"/>
                <a:ea typeface="ＭＳ Ｐゴシック"/>
              </a:rPr>
              <a:t>à la mise en œuvre d’un projet global de haut niveau</a:t>
            </a:r>
            <a:endParaRPr/>
          </a:p>
          <a:p>
            <a:pPr>
              <a:lnSpc>
                <a:spcPct val="100000"/>
              </a:lnSpc>
            </a:pPr>
            <a:endParaRPr/>
          </a:p>
          <a:p>
            <a:pPr>
              <a:lnSpc>
                <a:spcPct val="100000"/>
              </a:lnSpc>
            </a:pPr>
            <a:r>
              <a:rPr lang="fr-FR">
                <a:solidFill>
                  <a:srgbClr val="000000"/>
                </a:solidFill>
                <a:latin typeface="Calibri"/>
                <a:ea typeface="ＭＳ Ｐゴシック"/>
              </a:rPr>
              <a:t>-&gt; le transport</a:t>
            </a:r>
            <a:endParaRPr/>
          </a:p>
          <a:p>
            <a:pPr>
              <a:lnSpc>
                <a:spcPct val="100000"/>
              </a:lnSpc>
            </a:pPr>
            <a:r>
              <a:rPr lang="fr-FR">
                <a:solidFill>
                  <a:srgbClr val="000000"/>
                </a:solidFill>
                <a:latin typeface="Calibri"/>
                <a:ea typeface="ＭＳ Ｐゴシック"/>
              </a:rPr>
              <a:t>-&gt; la diversification de l’offre de visite</a:t>
            </a:r>
            <a:endParaRPr/>
          </a:p>
          <a:p>
            <a:pPr>
              <a:lnSpc>
                <a:spcPct val="100000"/>
              </a:lnSpc>
            </a:pPr>
            <a:r>
              <a:rPr lang="fr-FR">
                <a:solidFill>
                  <a:srgbClr val="000000"/>
                </a:solidFill>
                <a:latin typeface="Calibri"/>
                <a:ea typeface="ＭＳ Ｐゴシック"/>
              </a:rPr>
              <a:t>-&gt; la qualité des contenus proposés pendant l’offre de visite</a:t>
            </a:r>
            <a:endParaRPr/>
          </a:p>
          <a:p>
            <a:pPr>
              <a:lnSpc>
                <a:spcPct val="100000"/>
              </a:lnSpc>
            </a:pPr>
            <a:endParaRPr/>
          </a:p>
          <a:p>
            <a:pPr>
              <a:lnSpc>
                <a:spcPct val="100000"/>
              </a:lnSpc>
            </a:pPr>
            <a:r>
              <a:rPr b="1" lang="fr-FR">
                <a:solidFill>
                  <a:srgbClr val="788526"/>
                </a:solidFill>
                <a:latin typeface="Calibri"/>
                <a:ea typeface="ＭＳ Ｐゴシック"/>
              </a:rPr>
              <a:t>// Lancement d’une démarche globale de refonte et de clarification des cadres de gestion (2016-2017) </a:t>
            </a:r>
            <a:r>
              <a:rPr lang="fr-FR">
                <a:solidFill>
                  <a:srgbClr val="000000"/>
                </a:solidFill>
                <a:latin typeface="Calibri"/>
                <a:ea typeface="ＭＳ Ｐゴシック"/>
              </a:rPr>
              <a:t>: AOT, règlement des visites, conventions avec les transporteurs</a:t>
            </a:r>
            <a:endParaRPr/>
          </a:p>
          <a:p>
            <a:pPr>
              <a:lnSpc>
                <a:spcPct val="100000"/>
              </a:lnSpc>
            </a:pPr>
            <a:endParaRPr/>
          </a:p>
          <a:p>
            <a:pPr>
              <a:lnSpc>
                <a:spcPct val="100000"/>
              </a:lnSpc>
            </a:pPr>
            <a:r>
              <a:rPr b="1" lang="fr-FR">
                <a:solidFill>
                  <a:srgbClr val="788526"/>
                </a:solidFill>
                <a:latin typeface="Calibri"/>
                <a:ea typeface="ＭＳ Ｐゴシック"/>
              </a:rPr>
              <a:t>// Dès que l’organisation sera calée, mise en œuvre progressive des fiches </a:t>
            </a:r>
            <a:r>
              <a:rPr lang="fr-FR">
                <a:solidFill>
                  <a:srgbClr val="000000"/>
                </a:solidFill>
                <a:latin typeface="Calibri"/>
                <a:ea typeface="ＭＳ Ｐゴシック"/>
              </a:rPr>
              <a:t>en fonction des moyens qui seront alloués</a:t>
            </a: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04" name="Line 3"/>
          <p:cNvSpPr/>
          <p:nvPr/>
        </p:nvSpPr>
        <p:spPr>
          <a:xfrm>
            <a:off x="527040" y="1027080"/>
            <a:ext cx="8213400" cy="0"/>
          </a:xfrm>
          <a:prstGeom prst="line">
            <a:avLst/>
          </a:prstGeom>
          <a:ln w="9360">
            <a:solidFill>
              <a:srgbClr val="32786a"/>
            </a:solidFill>
            <a:round/>
          </a:ln>
        </p:spPr>
      </p:sp>
      <p:sp>
        <p:nvSpPr>
          <p:cNvPr id="205" name="CustomShape 4"/>
          <p:cNvSpPr/>
          <p:nvPr/>
        </p:nvSpPr>
        <p:spPr>
          <a:xfrm>
            <a:off x="527040" y="1027080"/>
            <a:ext cx="8159400" cy="1461960"/>
          </a:xfrm>
          <a:prstGeom prst="rect">
            <a:avLst/>
          </a:prstGeom>
          <a:noFill/>
          <a:ln w="9360">
            <a:noFill/>
          </a:ln>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06" name="CustomShape 5"/>
          <p:cNvSpPr/>
          <p:nvPr/>
        </p:nvSpPr>
        <p:spPr>
          <a:xfrm>
            <a:off x="457200" y="6122880"/>
            <a:ext cx="8762760" cy="571320"/>
          </a:xfrm>
          <a:prstGeom prst="rect">
            <a:avLst/>
          </a:prstGeom>
          <a:noFill/>
          <a:ln w="9360">
            <a:noFill/>
          </a:ln>
        </p:spPr>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TextShape 1"/>
          <p:cNvSpPr txBox="1"/>
          <p:nvPr/>
        </p:nvSpPr>
        <p:spPr>
          <a:xfrm>
            <a:off x="457200" y="0"/>
            <a:ext cx="8229240" cy="1026720"/>
          </a:xfrm>
          <a:prstGeom prst="rect">
            <a:avLst/>
          </a:prstGeom>
        </p:spPr>
        <p:txBody>
          <a:bodyPr anchor="ctr"/>
          <a:p>
            <a:pPr>
              <a:lnSpc>
                <a:spcPct val="100000"/>
              </a:lnSpc>
            </a:pPr>
            <a:r>
              <a:rPr b="1" lang="fr-FR" sz="2800">
                <a:solidFill>
                  <a:srgbClr val="32786a"/>
                </a:solidFill>
                <a:latin typeface="Calibri"/>
                <a:ea typeface="ＭＳ Ｐゴシック"/>
              </a:rPr>
              <a:t># LE CONTEXTE</a:t>
            </a:r>
            <a:endParaRPr/>
          </a:p>
        </p:txBody>
      </p:sp>
      <p:sp>
        <p:nvSpPr>
          <p:cNvPr id="135" name="Line 2"/>
          <p:cNvSpPr/>
          <p:nvPr/>
        </p:nvSpPr>
        <p:spPr>
          <a:xfrm>
            <a:off x="473040" y="784080"/>
            <a:ext cx="8213760" cy="0"/>
          </a:xfrm>
          <a:prstGeom prst="line">
            <a:avLst/>
          </a:prstGeom>
          <a:ln w="9360">
            <a:solidFill>
              <a:srgbClr val="32786a"/>
            </a:solidFill>
            <a:round/>
          </a:ln>
        </p:spPr>
      </p:sp>
      <p:sp>
        <p:nvSpPr>
          <p:cNvPr id="136" name="CustomShape 3"/>
          <p:cNvSpPr/>
          <p:nvPr/>
        </p:nvSpPr>
        <p:spPr>
          <a:xfrm>
            <a:off x="473040" y="1027080"/>
            <a:ext cx="8159400" cy="5165280"/>
          </a:xfrm>
          <a:prstGeom prst="rect">
            <a:avLst/>
          </a:prstGeom>
          <a:noFill/>
          <a:ln w="9360">
            <a:noFill/>
          </a:ln>
        </p:spPr>
        <p:txBody>
          <a:bodyPr bIns="45000" lIns="90000" rIns="90000" tIns="45000"/>
          <a:p>
            <a:pPr>
              <a:lnSpc>
                <a:spcPct val="100000"/>
              </a:lnSpc>
            </a:pPr>
            <a:r>
              <a:rPr b="1" lang="fr-FR">
                <a:solidFill>
                  <a:srgbClr val="788526"/>
                </a:solidFill>
                <a:latin typeface="Calibri"/>
                <a:ea typeface="ＭＳ Ｐゴシック"/>
              </a:rPr>
              <a:t>// Historique récent</a:t>
            </a:r>
            <a:endParaRPr/>
          </a:p>
          <a:p>
            <a:pPr>
              <a:lnSpc>
                <a:spcPct val="100000"/>
              </a:lnSpc>
            </a:pPr>
            <a:r>
              <a:rPr lang="fr-FR">
                <a:solidFill>
                  <a:srgbClr val="000000"/>
                </a:solidFill>
                <a:latin typeface="Calibri"/>
                <a:ea typeface="ＭＳ Ｐゴシック"/>
              </a:rPr>
              <a:t> </a:t>
            </a:r>
            <a:endParaRPr/>
          </a:p>
          <a:p>
            <a:pPr>
              <a:lnSpc>
                <a:spcPct val="100000"/>
              </a:lnSpc>
            </a:pPr>
            <a:r>
              <a:rPr lang="fr-FR">
                <a:solidFill>
                  <a:srgbClr val="000000"/>
                </a:solidFill>
                <a:latin typeface="Calibri"/>
                <a:ea typeface="ＭＳ Ｐゴシック"/>
              </a:rPr>
              <a:t> </a:t>
            </a:r>
            <a:r>
              <a:rPr lang="fr-FR">
                <a:solidFill>
                  <a:srgbClr val="000000"/>
                </a:solidFill>
                <a:latin typeface="Calibri"/>
                <a:ea typeface="ＭＳ Ｐゴシック"/>
              </a:rPr>
              <a:t>- 2010, l’Etat délivre au SMIDDEST une </a:t>
            </a:r>
            <a:r>
              <a:rPr b="1" lang="fr-FR">
                <a:solidFill>
                  <a:srgbClr val="000000"/>
                </a:solidFill>
                <a:latin typeface="Calibri"/>
                <a:ea typeface="ＭＳ Ｐゴシック"/>
              </a:rPr>
              <a:t>AOT d’une durée de 5 ans</a:t>
            </a:r>
            <a:endParaRPr/>
          </a:p>
          <a:p>
            <a:pPr>
              <a:lnSpc>
                <a:spcPct val="100000"/>
              </a:lnSpc>
            </a:pPr>
            <a:r>
              <a:rPr lang="fr-FR">
                <a:solidFill>
                  <a:srgbClr val="000000"/>
                </a:solidFill>
                <a:latin typeface="Calibri"/>
                <a:ea typeface="ＭＳ Ｐゴシック"/>
              </a:rPr>
              <a:t>-&gt; gestion du site</a:t>
            </a:r>
            <a:endParaRPr/>
          </a:p>
          <a:p>
            <a:pPr>
              <a:lnSpc>
                <a:spcPct val="100000"/>
              </a:lnSpc>
            </a:pPr>
            <a:r>
              <a:rPr lang="fr-FR">
                <a:solidFill>
                  <a:srgbClr val="000000"/>
                </a:solidFill>
                <a:latin typeface="Calibri"/>
                <a:ea typeface="ＭＳ Ｐゴシック"/>
              </a:rPr>
              <a:t>-&gt; animation et valorisation touristique</a:t>
            </a:r>
            <a:endParaRPr/>
          </a:p>
          <a:p>
            <a:pPr>
              <a:lnSpc>
                <a:spcPct val="100000"/>
              </a:lnSpc>
            </a:pPr>
            <a:r>
              <a:rPr lang="fr-FR">
                <a:solidFill>
                  <a:srgbClr val="000000"/>
                </a:solidFill>
                <a:latin typeface="Calibri"/>
                <a:ea typeface="ＭＳ Ｐゴシック"/>
              </a:rPr>
              <a:t>-&gt; gardiennage permanent</a:t>
            </a:r>
            <a:endParaRPr/>
          </a:p>
          <a:p>
            <a:pPr>
              <a:lnSpc>
                <a:spcPct val="100000"/>
              </a:lnSpc>
            </a:pPr>
            <a:endParaRPr/>
          </a:p>
          <a:p>
            <a:pPr>
              <a:lnSpc>
                <a:spcPct val="100000"/>
              </a:lnSpc>
            </a:pPr>
            <a:r>
              <a:rPr b="1" lang="fr-FR">
                <a:solidFill>
                  <a:srgbClr val="000000"/>
                </a:solidFill>
                <a:latin typeface="Calibri"/>
                <a:ea typeface="ＭＳ Ｐゴシック"/>
              </a:rPr>
              <a:t>Une contrepartie = l’engagement de l’Etat </a:t>
            </a:r>
            <a:r>
              <a:rPr lang="fr-FR">
                <a:solidFill>
                  <a:srgbClr val="000000"/>
                </a:solidFill>
                <a:latin typeface="Calibri"/>
                <a:ea typeface="ＭＳ Ｐゴシック"/>
              </a:rPr>
              <a:t>de réaliser les travaux d’étanchéification de la couronne. </a:t>
            </a:r>
            <a:endParaRPr/>
          </a:p>
          <a:p>
            <a:pPr>
              <a:lnSpc>
                <a:spcPct val="100000"/>
              </a:lnSpc>
            </a:pPr>
            <a:r>
              <a:rPr lang="fr-FR">
                <a:solidFill>
                  <a:srgbClr val="000000"/>
                </a:solidFill>
                <a:latin typeface="Calibri"/>
                <a:ea typeface="ＭＳ Ｐゴシック"/>
              </a:rPr>
              <a:t>-&gt; préservation de l'édifice </a:t>
            </a:r>
            <a:endParaRPr/>
          </a:p>
          <a:p>
            <a:pPr>
              <a:lnSpc>
                <a:spcPct val="100000"/>
              </a:lnSpc>
            </a:pPr>
            <a:r>
              <a:rPr lang="fr-FR">
                <a:solidFill>
                  <a:srgbClr val="000000"/>
                </a:solidFill>
                <a:latin typeface="Calibri"/>
                <a:ea typeface="ＭＳ Ｐゴシック"/>
              </a:rPr>
              <a:t>-&gt; préalable au développement d'actions culturelles et touristiques. </a:t>
            </a:r>
            <a:endParaRPr/>
          </a:p>
          <a:p>
            <a:pPr>
              <a:lnSpc>
                <a:spcPct val="100000"/>
              </a:lnSpc>
            </a:pPr>
            <a:endParaRPr/>
          </a:p>
          <a:p>
            <a:pPr>
              <a:lnSpc>
                <a:spcPct val="100000"/>
              </a:lnSpc>
            </a:pPr>
            <a:r>
              <a:rPr lang="fr-FR">
                <a:solidFill>
                  <a:srgbClr val="000000"/>
                </a:solidFill>
                <a:latin typeface="Calibri"/>
                <a:ea typeface="ＭＳ Ｐゴシック"/>
              </a:rPr>
              <a:t>fin 2010 : 1ere tranche de travaux, entièrement financée par l’Etat.  </a:t>
            </a:r>
            <a:endParaRPr/>
          </a:p>
          <a:p>
            <a:pPr>
              <a:lnSpc>
                <a:spcPct val="100000"/>
              </a:lnSpc>
            </a:pPr>
            <a:r>
              <a:rPr lang="fr-FR">
                <a:solidFill>
                  <a:srgbClr val="000000"/>
                </a:solidFill>
                <a:latin typeface="Calibri"/>
                <a:ea typeface="ＭＳ Ｐゴシック"/>
              </a:rPr>
              <a:t>= étanchéification de la partie située au-dessus des locaux techniques + réaménagement intérieur (séparation des installations de production d’énergie). </a:t>
            </a:r>
            <a:endParaRPr/>
          </a:p>
          <a:p>
            <a:pPr>
              <a:lnSpc>
                <a:spcPct val="100000"/>
              </a:lnSpc>
            </a:pPr>
            <a:endParaRPr/>
          </a:p>
          <a:p>
            <a:pPr>
              <a:lnSpc>
                <a:spcPct val="100000"/>
              </a:lnSpc>
            </a:pPr>
            <a:r>
              <a:rPr lang="fr-FR">
                <a:solidFill>
                  <a:srgbClr val="000000"/>
                </a:solidFill>
                <a:latin typeface="Calibri"/>
                <a:ea typeface="ＭＳ Ｐゴシック"/>
              </a:rPr>
              <a:t>2011 = pas de nouvelle tranche de travaux. En juin, vote d’une motion des élus du Comité Syndical pour rappeler les engagements de l’Etat. </a:t>
            </a:r>
            <a:endParaRPr/>
          </a:p>
          <a:p>
            <a:pPr>
              <a:lnSpc>
                <a:spcPct val="150000"/>
              </a:lnSpc>
            </a:pPr>
            <a:r>
              <a:rPr b="1" lang="fr-FR">
                <a:solidFill>
                  <a:srgbClr val="000000"/>
                </a:solidFill>
                <a:latin typeface="Calibri"/>
                <a:ea typeface="ＭＳ Ｐゴシック"/>
              </a:rPr>
              <a:t> </a:t>
            </a:r>
            <a:endParaRPr/>
          </a:p>
          <a:p>
            <a:pPr>
              <a:lnSpc>
                <a:spcPct val="100000"/>
              </a:lnSpc>
            </a:pPr>
            <a:endParaRPr/>
          </a:p>
        </p:txBody>
      </p:sp>
      <p:sp>
        <p:nvSpPr>
          <p:cNvPr id="137" name="CustomShape 4"/>
          <p:cNvSpPr/>
          <p:nvPr/>
        </p:nvSpPr>
        <p:spPr>
          <a:xfrm>
            <a:off x="457200" y="6122880"/>
            <a:ext cx="8762760" cy="571320"/>
          </a:xfrm>
          <a:prstGeom prst="rect">
            <a:avLst/>
          </a:prstGeom>
          <a:noFill/>
          <a:ln w="9360">
            <a:noFill/>
          </a:ln>
        </p:spPr>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TextShape 1"/>
          <p:cNvSpPr txBox="1"/>
          <p:nvPr/>
        </p:nvSpPr>
        <p:spPr>
          <a:xfrm>
            <a:off x="457200" y="179280"/>
            <a:ext cx="8229240" cy="847440"/>
          </a:xfrm>
          <a:prstGeom prst="rect">
            <a:avLst/>
          </a:prstGeom>
        </p:spPr>
        <p:txBody>
          <a:bodyPr anchor="ctr"/>
          <a:p>
            <a:pPr>
              <a:lnSpc>
                <a:spcPct val="100000"/>
              </a:lnSpc>
            </a:pPr>
            <a:r>
              <a:rPr b="1" lang="fr-FR" sz="2800">
                <a:solidFill>
                  <a:srgbClr val="32786a"/>
                </a:solidFill>
                <a:latin typeface="Calibri"/>
                <a:ea typeface="ＭＳ Ｐゴシック"/>
              </a:rPr>
              <a:t># PROJET DE MONUMENT</a:t>
            </a:r>
            <a:r>
              <a:rPr b="1" lang="fr-FR" sz="2800">
                <a:solidFill>
                  <a:srgbClr val="32786a"/>
                </a:solidFill>
                <a:latin typeface="Calibri"/>
                <a:ea typeface="ＭＳ Ｐゴシック"/>
              </a:rPr>
              <a:t>
</a:t>
            </a:r>
            <a:endParaRPr/>
          </a:p>
        </p:txBody>
      </p:sp>
      <p:sp>
        <p:nvSpPr>
          <p:cNvPr id="139" name="Line 2"/>
          <p:cNvSpPr/>
          <p:nvPr/>
        </p:nvSpPr>
        <p:spPr>
          <a:xfrm>
            <a:off x="457200" y="695160"/>
            <a:ext cx="8213400" cy="0"/>
          </a:xfrm>
          <a:prstGeom prst="line">
            <a:avLst/>
          </a:prstGeom>
          <a:ln w="9360">
            <a:solidFill>
              <a:srgbClr val="32786a"/>
            </a:solidFill>
            <a:round/>
          </a:ln>
        </p:spPr>
      </p:sp>
      <p:sp>
        <p:nvSpPr>
          <p:cNvPr id="140" name="CustomShape 3"/>
          <p:cNvSpPr/>
          <p:nvPr/>
        </p:nvSpPr>
        <p:spPr>
          <a:xfrm>
            <a:off x="457200" y="1027080"/>
            <a:ext cx="8159400" cy="5988240"/>
          </a:xfrm>
          <a:prstGeom prst="rect">
            <a:avLst/>
          </a:prstGeom>
          <a:noFill/>
          <a:ln w="9360">
            <a:noFill/>
          </a:ln>
        </p:spPr>
        <p:txBody>
          <a:bodyPr bIns="45000" lIns="90000" rIns="90000" tIns="45000"/>
          <a:p>
            <a:pPr>
              <a:lnSpc>
                <a:spcPct val="100000"/>
              </a:lnSpc>
            </a:pPr>
            <a:r>
              <a:rPr b="1" lang="fr-FR">
                <a:solidFill>
                  <a:srgbClr val="788526"/>
                </a:solidFill>
                <a:latin typeface="Calibri"/>
                <a:ea typeface="ＭＳ Ｐゴシック"/>
              </a:rPr>
              <a:t>// 2012 : les bases du partenariat</a:t>
            </a:r>
            <a:endParaRPr/>
          </a:p>
          <a:p>
            <a:pPr>
              <a:lnSpc>
                <a:spcPct val="100000"/>
              </a:lnSpc>
            </a:pPr>
            <a:endParaRPr/>
          </a:p>
          <a:p>
            <a:pPr>
              <a:lnSpc>
                <a:spcPct val="100000"/>
              </a:lnSpc>
            </a:pPr>
            <a:r>
              <a:rPr lang="fr-FR">
                <a:solidFill>
                  <a:srgbClr val="000000"/>
                </a:solidFill>
                <a:latin typeface="Calibri"/>
                <a:ea typeface="ＭＳ Ｐゴシック"/>
              </a:rPr>
              <a:t>Contexte national : </a:t>
            </a:r>
            <a:r>
              <a:rPr b="1" lang="fr-FR">
                <a:solidFill>
                  <a:srgbClr val="000000"/>
                </a:solidFill>
                <a:latin typeface="Calibri"/>
                <a:ea typeface="ＭＳ Ｐゴシック"/>
              </a:rPr>
              <a:t>reconnaissance du caractère patrimonial des Phares </a:t>
            </a:r>
            <a:r>
              <a:rPr lang="fr-FR">
                <a:solidFill>
                  <a:srgbClr val="000000"/>
                </a:solidFill>
                <a:latin typeface="Calibri"/>
                <a:ea typeface="ＭＳ Ｐゴシック"/>
              </a:rPr>
              <a:t>(campagne de classement)  =&gt; début collaboration MEDDE/MCC</a:t>
            </a:r>
            <a:endParaRPr/>
          </a:p>
          <a:p>
            <a:pPr>
              <a:lnSpc>
                <a:spcPct val="100000"/>
              </a:lnSpc>
            </a:pPr>
            <a:endParaRPr/>
          </a:p>
          <a:p>
            <a:pPr>
              <a:lnSpc>
                <a:spcPct val="100000"/>
              </a:lnSpc>
            </a:pPr>
            <a:r>
              <a:rPr lang="fr-FR">
                <a:solidFill>
                  <a:srgbClr val="000000"/>
                </a:solidFill>
                <a:latin typeface="Calibri"/>
                <a:ea typeface="ＭＳ Ｐゴシック"/>
              </a:rPr>
              <a:t>Contexte local : prise de conscience de la valeur patrimoniale exceptionnelle de Cordouan =&gt; </a:t>
            </a:r>
            <a:r>
              <a:rPr b="1" lang="fr-FR">
                <a:solidFill>
                  <a:srgbClr val="000000"/>
                </a:solidFill>
                <a:latin typeface="Calibri"/>
                <a:ea typeface="ＭＳ Ｐゴシック"/>
              </a:rPr>
              <a:t>les collectivités s’engagent </a:t>
            </a:r>
            <a:r>
              <a:rPr lang="fr-FR">
                <a:solidFill>
                  <a:srgbClr val="000000"/>
                </a:solidFill>
                <a:latin typeface="Calibri"/>
                <a:ea typeface="ＭＳ Ｐゴシック"/>
              </a:rPr>
              <a:t>à cofinancer une nouvelle tranche de travaux.</a:t>
            </a:r>
            <a:endParaRPr/>
          </a:p>
          <a:p>
            <a:pPr>
              <a:lnSpc>
                <a:spcPct val="100000"/>
              </a:lnSpc>
            </a:pPr>
            <a:endParaRPr/>
          </a:p>
          <a:p>
            <a:pPr>
              <a:lnSpc>
                <a:spcPct val="100000"/>
              </a:lnSpc>
              <a:buFont typeface="Symbol"/>
              <a:buChar char="Þ"/>
            </a:pPr>
            <a:r>
              <a:rPr b="1" lang="fr-FR">
                <a:solidFill>
                  <a:srgbClr val="000000"/>
                </a:solidFill>
                <a:latin typeface="Calibri"/>
                <a:ea typeface="ＭＳ Ｐゴシック"/>
              </a:rPr>
              <a:t>Volonté partagée de trouver des solutions pérennes et d’inscrire le partenariat Etat/collectivités dans le temps, </a:t>
            </a:r>
            <a:r>
              <a:rPr lang="fr-FR">
                <a:solidFill>
                  <a:srgbClr val="000000"/>
                </a:solidFill>
                <a:latin typeface="Calibri"/>
                <a:ea typeface="ＭＳ Ｐゴシック"/>
              </a:rPr>
              <a:t>sur le triple volet  :</a:t>
            </a:r>
            <a:endParaRPr/>
          </a:p>
          <a:p>
            <a:pPr>
              <a:lnSpc>
                <a:spcPct val="100000"/>
              </a:lnSpc>
            </a:pPr>
            <a:endParaRPr/>
          </a:p>
          <a:p>
            <a:pPr>
              <a:lnSpc>
                <a:spcPct val="100000"/>
              </a:lnSpc>
              <a:buFont charset="2" typeface="Wingdings"/>
              <a:buChar char=""/>
            </a:pPr>
            <a:r>
              <a:rPr lang="fr-FR">
                <a:solidFill>
                  <a:srgbClr val="000000"/>
                </a:solidFill>
                <a:latin typeface="Calibri"/>
                <a:ea typeface="ＭＳ Ｐゴシック"/>
              </a:rPr>
              <a:t> </a:t>
            </a:r>
            <a:r>
              <a:rPr lang="fr-FR">
                <a:solidFill>
                  <a:srgbClr val="000000"/>
                </a:solidFill>
                <a:latin typeface="Calibri"/>
                <a:ea typeface="ＭＳ Ｐゴシック"/>
              </a:rPr>
              <a:t>Gestion quotidienne</a:t>
            </a:r>
            <a:endParaRPr/>
          </a:p>
          <a:p>
            <a:pPr>
              <a:lnSpc>
                <a:spcPct val="100000"/>
              </a:lnSpc>
              <a:buFont charset="2" typeface="Wingdings"/>
              <a:buChar char=""/>
            </a:pPr>
            <a:r>
              <a:rPr lang="fr-FR">
                <a:solidFill>
                  <a:srgbClr val="000000"/>
                </a:solidFill>
                <a:latin typeface="Calibri"/>
                <a:ea typeface="ＭＳ Ｐゴシック"/>
              </a:rPr>
              <a:t> </a:t>
            </a:r>
            <a:r>
              <a:rPr lang="fr-FR">
                <a:solidFill>
                  <a:srgbClr val="000000"/>
                </a:solidFill>
                <a:latin typeface="Calibri"/>
                <a:ea typeface="ＭＳ Ｐゴシック"/>
              </a:rPr>
              <a:t>Conservation / restauration (campagnes de travaux cofinancées)</a:t>
            </a:r>
            <a:endParaRPr/>
          </a:p>
          <a:p>
            <a:pPr>
              <a:lnSpc>
                <a:spcPct val="100000"/>
              </a:lnSpc>
              <a:buFont charset="2" typeface="Wingdings"/>
              <a:buChar char=""/>
            </a:pPr>
            <a:r>
              <a:rPr lang="fr-FR">
                <a:solidFill>
                  <a:srgbClr val="000000"/>
                </a:solidFill>
                <a:latin typeface="Calibri"/>
                <a:ea typeface="ＭＳ Ｐゴシック"/>
              </a:rPr>
              <a:t> </a:t>
            </a:r>
            <a:r>
              <a:rPr lang="fr-FR">
                <a:solidFill>
                  <a:srgbClr val="000000"/>
                </a:solidFill>
                <a:latin typeface="Calibri"/>
                <a:ea typeface="ＭＳ Ｐゴシック"/>
              </a:rPr>
              <a:t>Projet de monument</a:t>
            </a:r>
            <a:endParaRPr/>
          </a:p>
          <a:p>
            <a:pPr>
              <a:lnSpc>
                <a:spcPct val="100000"/>
              </a:lnSpc>
            </a:pPr>
            <a:endParaRPr/>
          </a:p>
          <a:p>
            <a:pPr>
              <a:lnSpc>
                <a:spcPct val="100000"/>
              </a:lnSpc>
              <a:buFont typeface="Symbol"/>
              <a:buChar char="Þ"/>
            </a:pPr>
            <a:r>
              <a:rPr b="1" lang="fr-FR">
                <a:solidFill>
                  <a:srgbClr val="000000"/>
                </a:solidFill>
                <a:latin typeface="Calibri"/>
                <a:ea typeface="ＭＳ Ｐゴシック"/>
              </a:rPr>
              <a:t> </a:t>
            </a:r>
            <a:r>
              <a:rPr b="1" lang="fr-FR">
                <a:solidFill>
                  <a:srgbClr val="000000"/>
                </a:solidFill>
                <a:latin typeface="Calibri"/>
                <a:ea typeface="ＭＳ Ｐゴシック"/>
              </a:rPr>
              <a:t>Allongement de la durée de l’AOT </a:t>
            </a:r>
            <a:r>
              <a:rPr lang="fr-FR">
                <a:solidFill>
                  <a:srgbClr val="000000"/>
                </a:solidFill>
                <a:latin typeface="Calibri"/>
                <a:ea typeface="ＭＳ Ｐゴシック"/>
              </a:rPr>
              <a:t>(jusqu’en 2025) </a:t>
            </a:r>
            <a:endParaRPr/>
          </a:p>
          <a:p>
            <a:pPr>
              <a:lnSpc>
                <a:spcPct val="100000"/>
              </a:lnSpc>
              <a:buFont typeface="Symbol"/>
              <a:buChar char="Þ"/>
            </a:pPr>
            <a:r>
              <a:rPr lang="fr-FR">
                <a:solidFill>
                  <a:srgbClr val="000000"/>
                </a:solidFill>
                <a:latin typeface="Calibri"/>
                <a:ea typeface="ＭＳ Ｐゴシック"/>
              </a:rPr>
              <a:t>Création d’une </a:t>
            </a:r>
            <a:r>
              <a:rPr b="1" lang="fr-FR">
                <a:solidFill>
                  <a:srgbClr val="000000"/>
                </a:solidFill>
                <a:latin typeface="Calibri"/>
                <a:ea typeface="ＭＳ Ｐゴシック"/>
              </a:rPr>
              <a:t>instance partenariale </a:t>
            </a:r>
            <a:r>
              <a:rPr lang="fr-FR">
                <a:solidFill>
                  <a:srgbClr val="000000"/>
                </a:solidFill>
                <a:latin typeface="Calibri"/>
                <a:ea typeface="ＭＳ Ｐゴシック"/>
              </a:rPr>
              <a:t>= le comité de pilotage « Cordouan »</a:t>
            </a:r>
            <a:endParaRPr/>
          </a:p>
          <a:p>
            <a:pPr>
              <a:lnSpc>
                <a:spcPct val="100000"/>
              </a:lnSpc>
              <a:buFont typeface="Symbol"/>
              <a:buChar char="Þ"/>
            </a:pPr>
            <a:r>
              <a:rPr b="1" lang="fr-FR">
                <a:solidFill>
                  <a:srgbClr val="000000"/>
                </a:solidFill>
                <a:latin typeface="Calibri"/>
                <a:ea typeface="ＭＳ Ｐゴシック"/>
              </a:rPr>
              <a:t> </a:t>
            </a:r>
            <a:r>
              <a:rPr lang="fr-FR">
                <a:solidFill>
                  <a:srgbClr val="000000"/>
                </a:solidFill>
                <a:latin typeface="Calibri"/>
                <a:ea typeface="ＭＳ Ｐゴシック"/>
              </a:rPr>
              <a:t>Rédaction d’un projet de convention pluriannuelle, </a:t>
            </a:r>
            <a:endParaRPr/>
          </a:p>
          <a:p>
            <a:pPr>
              <a:lnSpc>
                <a:spcPct val="100000"/>
              </a:lnSpc>
              <a:buFont typeface="Symbol"/>
              <a:buChar char="-"/>
            </a:pPr>
            <a:r>
              <a:rPr lang="fr-FR">
                <a:solidFill>
                  <a:srgbClr val="000000"/>
                </a:solidFill>
                <a:latin typeface="Calibri"/>
                <a:ea typeface="ＭＳ Ｐゴシック"/>
              </a:rPr>
              <a:t> </a:t>
            </a:r>
            <a:r>
              <a:rPr lang="fr-FR">
                <a:solidFill>
                  <a:srgbClr val="000000"/>
                </a:solidFill>
                <a:latin typeface="Calibri"/>
                <a:ea typeface="ＭＳ Ｐゴシック"/>
              </a:rPr>
              <a:t>posant </a:t>
            </a:r>
            <a:r>
              <a:rPr b="1" lang="fr-FR">
                <a:solidFill>
                  <a:srgbClr val="000000"/>
                </a:solidFill>
                <a:latin typeface="Calibri"/>
                <a:ea typeface="ＭＳ Ｐゴシック"/>
              </a:rPr>
              <a:t>un niveau d’ambition commun = la perspective d’un classement UNESCO</a:t>
            </a:r>
            <a:endParaRPr/>
          </a:p>
          <a:p>
            <a:pPr>
              <a:lnSpc>
                <a:spcPct val="100000"/>
              </a:lnSpc>
              <a:buFont typeface="Symbol"/>
              <a:buChar char="-"/>
            </a:pPr>
            <a:r>
              <a:rPr lang="fr-FR">
                <a:solidFill>
                  <a:srgbClr val="000000"/>
                </a:solidFill>
                <a:latin typeface="Calibri"/>
                <a:ea typeface="ＭＳ Ｐゴシック"/>
              </a:rPr>
              <a:t> </a:t>
            </a:r>
            <a:r>
              <a:rPr lang="fr-FR">
                <a:solidFill>
                  <a:srgbClr val="000000"/>
                </a:solidFill>
                <a:latin typeface="Calibri"/>
                <a:ea typeface="ＭＳ Ｐゴシック"/>
              </a:rPr>
              <a:t>comprenant </a:t>
            </a:r>
            <a:r>
              <a:rPr b="1" lang="fr-FR">
                <a:solidFill>
                  <a:srgbClr val="000000"/>
                </a:solidFill>
                <a:latin typeface="Calibri"/>
                <a:ea typeface="ＭＳ Ｐゴシック"/>
              </a:rPr>
              <a:t>un volet travaux et un volet projet de monument</a:t>
            </a:r>
            <a:endParaRPr/>
          </a:p>
          <a:p>
            <a:pPr>
              <a:lnSpc>
                <a:spcPct val="150000"/>
              </a:lnSpc>
            </a:pPr>
            <a:r>
              <a:rPr b="1" lang="fr-FR">
                <a:solidFill>
                  <a:srgbClr val="000000"/>
                </a:solidFill>
                <a:latin typeface="Calibri"/>
                <a:ea typeface="ＭＳ Ｐゴシック"/>
              </a:rPr>
              <a:t> </a:t>
            </a:r>
            <a:endParaRPr/>
          </a:p>
          <a:p>
            <a:pPr>
              <a:lnSpc>
                <a:spcPct val="100000"/>
              </a:lnSpc>
            </a:pPr>
            <a:endParaRPr/>
          </a:p>
          <a:p>
            <a:pPr>
              <a:lnSpc>
                <a:spcPct val="100000"/>
              </a:lnSpc>
            </a:pPr>
            <a:endParaRPr/>
          </a:p>
        </p:txBody>
      </p:sp>
      <p:sp>
        <p:nvSpPr>
          <p:cNvPr id="141" name="CustomShape 4"/>
          <p:cNvSpPr/>
          <p:nvPr/>
        </p:nvSpPr>
        <p:spPr>
          <a:xfrm>
            <a:off x="457200" y="6122880"/>
            <a:ext cx="8762760" cy="571320"/>
          </a:xfrm>
          <a:prstGeom prst="rect">
            <a:avLst/>
          </a:prstGeom>
          <a:noFill/>
          <a:ln w="9360">
            <a:noFill/>
          </a:ln>
        </p:spPr>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2" name="TextShape 1"/>
          <p:cNvSpPr txBox="1"/>
          <p:nvPr/>
        </p:nvSpPr>
        <p:spPr>
          <a:xfrm>
            <a:off x="457200" y="179280"/>
            <a:ext cx="8229240" cy="847440"/>
          </a:xfrm>
          <a:prstGeom prst="rect">
            <a:avLst/>
          </a:prstGeom>
        </p:spPr>
        <p:txBody>
          <a:bodyPr anchor="ctr"/>
          <a:p>
            <a:pPr>
              <a:lnSpc>
                <a:spcPct val="100000"/>
              </a:lnSpc>
            </a:pPr>
            <a:r>
              <a:rPr b="1" lang="fr-FR" sz="2800">
                <a:solidFill>
                  <a:srgbClr val="32786a"/>
                </a:solidFill>
                <a:latin typeface="Calibri"/>
                <a:ea typeface="ＭＳ Ｐゴシック"/>
              </a:rPr>
              <a:t># LE PROJET DE MONUMENT  _ Le contexte</a:t>
            </a:r>
            <a:endParaRPr/>
          </a:p>
        </p:txBody>
      </p:sp>
      <p:sp>
        <p:nvSpPr>
          <p:cNvPr id="143" name="Line 2"/>
          <p:cNvSpPr/>
          <p:nvPr/>
        </p:nvSpPr>
        <p:spPr>
          <a:xfrm>
            <a:off x="473040" y="825480"/>
            <a:ext cx="8213760" cy="0"/>
          </a:xfrm>
          <a:prstGeom prst="line">
            <a:avLst/>
          </a:prstGeom>
          <a:ln w="9360">
            <a:solidFill>
              <a:srgbClr val="32786a"/>
            </a:solidFill>
            <a:round/>
          </a:ln>
        </p:spPr>
      </p:sp>
      <p:sp>
        <p:nvSpPr>
          <p:cNvPr id="144" name="CustomShape 3"/>
          <p:cNvSpPr/>
          <p:nvPr/>
        </p:nvSpPr>
        <p:spPr>
          <a:xfrm>
            <a:off x="527040" y="1027080"/>
            <a:ext cx="8159400" cy="2922480"/>
          </a:xfrm>
          <a:prstGeom prst="rect">
            <a:avLst/>
          </a:prstGeom>
          <a:noFill/>
          <a:ln w="9360">
            <a:noFill/>
          </a:ln>
        </p:spPr>
        <p:txBody>
          <a:bodyPr bIns="45000" lIns="90000" rIns="90000" tIns="45000"/>
          <a:p>
            <a:pPr>
              <a:lnSpc>
                <a:spcPct val="100000"/>
              </a:lnSpc>
            </a:pPr>
            <a:r>
              <a:rPr b="1" lang="fr-FR">
                <a:solidFill>
                  <a:srgbClr val="788526"/>
                </a:solidFill>
                <a:latin typeface="Calibri"/>
                <a:ea typeface="ＭＳ Ｐゴシック"/>
              </a:rPr>
              <a:t>// Un cadre de gestion et de discussion efficace</a:t>
            </a:r>
            <a:endParaRPr/>
          </a:p>
          <a:p>
            <a:pPr>
              <a:lnSpc>
                <a:spcPct val="100000"/>
              </a:lnSpc>
            </a:pPr>
            <a:endParaRPr/>
          </a:p>
          <a:p>
            <a:pPr>
              <a:lnSpc>
                <a:spcPct val="100000"/>
              </a:lnSpc>
              <a:buFont typeface="StarSymbol"/>
              <a:buChar char="-"/>
            </a:pPr>
            <a:r>
              <a:rPr lang="fr-FR" sz="1000">
                <a:solidFill>
                  <a:srgbClr val="000000"/>
                </a:solidFill>
                <a:latin typeface="Arial"/>
                <a:ea typeface="ＭＳ Ｐゴシック"/>
              </a:rPr>
              <a:t> </a:t>
            </a:r>
            <a:r>
              <a:rPr b="1" lang="fr-FR" sz="1000">
                <a:solidFill>
                  <a:srgbClr val="000000"/>
                </a:solidFill>
                <a:latin typeface="Calibri"/>
                <a:ea typeface="ＭＳ Ｐゴシック"/>
              </a:rPr>
              <a:t>Un comité de pilotage </a:t>
            </a:r>
            <a:r>
              <a:rPr lang="fr-FR" sz="1000">
                <a:solidFill>
                  <a:srgbClr val="000000"/>
                </a:solidFill>
                <a:latin typeface="Calibri"/>
                <a:ea typeface="ＭＳ Ｐゴシック"/>
              </a:rPr>
              <a:t>: Etat (Préfecture, DRAC, DIRM) / Collectivités (Départements et Régions) / SMIDDEST</a:t>
            </a:r>
            <a:endParaRPr/>
          </a:p>
          <a:p>
            <a:pPr>
              <a:lnSpc>
                <a:spcPct val="100000"/>
              </a:lnSpc>
            </a:pPr>
            <a:endParaRPr/>
          </a:p>
          <a:p>
            <a:pPr>
              <a:lnSpc>
                <a:spcPct val="100000"/>
              </a:lnSpc>
              <a:buFont charset="2" typeface="Wingdings"/>
              <a:buChar char=""/>
            </a:pPr>
            <a:r>
              <a:rPr lang="fr-FR" sz="1000">
                <a:solidFill>
                  <a:srgbClr val="000000"/>
                </a:solidFill>
                <a:latin typeface="Calibri"/>
                <a:ea typeface="ＭＳ Ｐゴシック"/>
              </a:rPr>
              <a:t>  </a:t>
            </a:r>
            <a:r>
              <a:rPr lang="fr-FR" sz="1000">
                <a:solidFill>
                  <a:srgbClr val="000000"/>
                </a:solidFill>
                <a:latin typeface="Calibri"/>
                <a:ea typeface="ＭＳ Ｐゴシック"/>
              </a:rPr>
              <a:t>Cadre des négociations sur le programme et le financement des travaux de restauration </a:t>
            </a:r>
            <a:endParaRPr/>
          </a:p>
          <a:p>
            <a:pPr>
              <a:lnSpc>
                <a:spcPct val="100000"/>
              </a:lnSpc>
            </a:pPr>
            <a:endParaRPr/>
          </a:p>
          <a:p>
            <a:pPr>
              <a:lnSpc>
                <a:spcPct val="100000"/>
              </a:lnSpc>
              <a:buFont charset="2" typeface="Wingdings"/>
              <a:buChar char=""/>
            </a:pPr>
            <a:r>
              <a:rPr lang="fr-FR" sz="1000">
                <a:solidFill>
                  <a:srgbClr val="000000"/>
                </a:solidFill>
                <a:latin typeface="Calibri"/>
                <a:ea typeface="ＭＳ Ｐゴシック"/>
              </a:rPr>
              <a:t> </a:t>
            </a:r>
            <a:r>
              <a:rPr lang="fr-FR" sz="1000">
                <a:solidFill>
                  <a:srgbClr val="000000"/>
                </a:solidFill>
                <a:latin typeface="Calibri"/>
                <a:ea typeface="ＭＳ Ｐゴシック"/>
              </a:rPr>
              <a:t>Instance de discussion sur les grandes lignes du projet de monument</a:t>
            </a:r>
            <a:endParaRPr/>
          </a:p>
          <a:p>
            <a:pPr>
              <a:lnSpc>
                <a:spcPct val="100000"/>
              </a:lnSpc>
            </a:pPr>
            <a:endParaRPr/>
          </a:p>
          <a:p>
            <a:pPr>
              <a:lnSpc>
                <a:spcPct val="100000"/>
              </a:lnSpc>
              <a:buFont charset="2" typeface="Wingdings"/>
              <a:buChar char=""/>
            </a:pPr>
            <a:r>
              <a:rPr lang="fr-FR" sz="1000">
                <a:solidFill>
                  <a:srgbClr val="000000"/>
                </a:solidFill>
                <a:latin typeface="Calibri"/>
                <a:ea typeface="ＭＳ Ｐゴシック"/>
              </a:rPr>
              <a:t>Des réunions régulières. Un projet de convention non signé mais appliqué</a:t>
            </a:r>
            <a:endParaRPr/>
          </a:p>
          <a:p>
            <a:pPr>
              <a:lnSpc>
                <a:spcPct val="100000"/>
              </a:lnSpc>
            </a:pPr>
            <a:endParaRPr/>
          </a:p>
          <a:p>
            <a:pPr>
              <a:lnSpc>
                <a:spcPct val="100000"/>
              </a:lnSpc>
              <a:buFont typeface="Symbol"/>
              <a:buChar char="Þ"/>
            </a:pPr>
            <a:r>
              <a:rPr lang="fr-FR" sz="1000">
                <a:solidFill>
                  <a:srgbClr val="000000"/>
                </a:solidFill>
                <a:latin typeface="Calibri"/>
                <a:ea typeface="ＭＳ Ｐゴシック"/>
              </a:rPr>
              <a:t>Concrètement :</a:t>
            </a:r>
            <a:endParaRPr/>
          </a:p>
          <a:p>
            <a:pPr>
              <a:lnSpc>
                <a:spcPct val="100000"/>
              </a:lnSpc>
            </a:pPr>
            <a:endParaRPr/>
          </a:p>
          <a:p>
            <a:pPr>
              <a:lnSpc>
                <a:spcPct val="100000"/>
              </a:lnSpc>
              <a:buFont typeface="Symbol"/>
              <a:buChar char="-"/>
            </a:pPr>
            <a:r>
              <a:rPr b="1" lang="fr-FR" sz="1000">
                <a:solidFill>
                  <a:srgbClr val="000000"/>
                </a:solidFill>
                <a:latin typeface="Calibri"/>
                <a:ea typeface="ＭＳ Ｐゴシック"/>
              </a:rPr>
              <a:t> </a:t>
            </a:r>
            <a:r>
              <a:rPr b="1" lang="fr-FR" sz="1000">
                <a:solidFill>
                  <a:srgbClr val="000000"/>
                </a:solidFill>
                <a:latin typeface="Calibri"/>
                <a:ea typeface="ＭＳ Ｐゴシック"/>
              </a:rPr>
              <a:t>un programme de travaux en cours de réalisation </a:t>
            </a:r>
            <a:endParaRPr/>
          </a:p>
          <a:p>
            <a:pPr>
              <a:lnSpc>
                <a:spcPct val="100000"/>
              </a:lnSpc>
            </a:pPr>
            <a:endParaRPr/>
          </a:p>
          <a:p>
            <a:pPr>
              <a:lnSpc>
                <a:spcPct val="100000"/>
              </a:lnSpc>
            </a:pPr>
            <a:r>
              <a:rPr b="1" lang="fr-FR" sz="1000">
                <a:solidFill>
                  <a:srgbClr val="000000"/>
                </a:solidFill>
                <a:latin typeface="Calibri"/>
                <a:ea typeface="ＭＳ Ｐゴシック"/>
              </a:rPr>
              <a:t>- Lancement d’une première étude pour poser les bases d’un projet de monument</a:t>
            </a:r>
            <a:endParaRPr/>
          </a:p>
          <a:p>
            <a:pPr>
              <a:lnSpc>
                <a:spcPct val="100000"/>
              </a:lnSpc>
            </a:pPr>
            <a:endParaRPr/>
          </a:p>
          <a:p>
            <a:pPr>
              <a:lnSpc>
                <a:spcPct val="150000"/>
              </a:lnSpc>
            </a:pPr>
            <a:endParaRPr/>
          </a:p>
        </p:txBody>
      </p:sp>
      <p:sp>
        <p:nvSpPr>
          <p:cNvPr id="145" name="CustomShape 4"/>
          <p:cNvSpPr/>
          <p:nvPr/>
        </p:nvSpPr>
        <p:spPr>
          <a:xfrm>
            <a:off x="457200" y="6122880"/>
            <a:ext cx="8762760" cy="571320"/>
          </a:xfrm>
          <a:prstGeom prst="rect">
            <a:avLst/>
          </a:prstGeom>
          <a:noFill/>
          <a:ln w="9360">
            <a:noFill/>
          </a:ln>
        </p:spPr>
      </p:sp>
    </p:spTree>
  </p:cSld>
  <p:timing>
    <p:tnLst>
      <p:par>
        <p:cTn dur="indefinite" id="1" nodeType="tmRoot" restart="never">
          <p:childTnLst>
            <p:seq>
              <p:cTn dur="indefinite" id="2" nodeType="mainSeq">
                <p:childTnLst>
                  <p:par>
                    <p:cTn fill="hold" id="3">
                      <p:stCondLst>
                        <p:cond delay="indefinite"/>
                      </p:stCondLst>
                      <p:childTnLst>
                        <p:par>
                          <p:cTn fill="hold" id="4">
                            <p:stCondLst>
                              <p:cond delay="0"/>
                            </p:stCondLst>
                            <p:childTnLst>
                              <p:par>
                                <p:cTn fill="hold" id="5" nodeType="clickEffect" presetClass="emph" presetID="6">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32786a"/>
        </a:solidFill>
      </p:bgPr>
    </p:bg>
    <p:spTree>
      <p:nvGrpSpPr>
        <p:cNvPr id="1" name=""/>
        <p:cNvGrpSpPr/>
        <p:nvPr/>
      </p:nvGrpSpPr>
      <p:grpSpPr>
        <a:xfrm>
          <a:off x="0" y="0"/>
          <a:ext cx="0" cy="0"/>
          <a:chOff x="0" y="0"/>
          <a:chExt cx="0" cy="0"/>
        </a:xfrm>
      </p:grpSpPr>
      <p:sp>
        <p:nvSpPr>
          <p:cNvPr id="146" name="CustomShape 1"/>
          <p:cNvSpPr/>
          <p:nvPr/>
        </p:nvSpPr>
        <p:spPr>
          <a:xfrm>
            <a:off x="498600" y="4268880"/>
            <a:ext cx="1442520" cy="1441080"/>
          </a:xfrm>
          <a:prstGeom prst="ellipse">
            <a:avLst/>
          </a:prstGeom>
          <a:solidFill>
            <a:srgbClr val="788526"/>
          </a:solidFill>
          <a:ln w="9360">
            <a:noFill/>
          </a:ln>
        </p:spPr>
      </p:sp>
      <p:sp>
        <p:nvSpPr>
          <p:cNvPr id="147" name="CustomShape 2"/>
          <p:cNvSpPr/>
          <p:nvPr/>
        </p:nvSpPr>
        <p:spPr>
          <a:xfrm>
            <a:off x="1501920" y="4721400"/>
            <a:ext cx="5403600" cy="760680"/>
          </a:xfrm>
          <a:prstGeom prst="rect">
            <a:avLst/>
          </a:prstGeom>
          <a:noFill/>
          <a:ln w="9360">
            <a:noFill/>
          </a:ln>
        </p:spPr>
        <p:txBody>
          <a:bodyPr bIns="45000" lIns="90000" rIns="90000" tIns="45000"/>
          <a:p>
            <a:pPr>
              <a:lnSpc>
                <a:spcPct val="100000"/>
              </a:lnSpc>
            </a:pPr>
            <a:r>
              <a:rPr b="1" lang="fr-FR" sz="4400">
                <a:solidFill>
                  <a:srgbClr val="ffffff"/>
                </a:solidFill>
                <a:latin typeface="Arial"/>
                <a:ea typeface="ＭＳ Ｐゴシック"/>
              </a:rPr>
              <a:t>LES TRAVAUX</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TextShape 1"/>
          <p:cNvSpPr txBox="1"/>
          <p:nvPr/>
        </p:nvSpPr>
        <p:spPr>
          <a:xfrm>
            <a:off x="457200" y="179280"/>
            <a:ext cx="8229240" cy="847440"/>
          </a:xfrm>
          <a:prstGeom prst="rect">
            <a:avLst/>
          </a:prstGeom>
        </p:spPr>
        <p:txBody>
          <a:bodyPr anchor="ctr"/>
          <a:p>
            <a:pPr>
              <a:lnSpc>
                <a:spcPct val="100000"/>
              </a:lnSpc>
            </a:pPr>
            <a:r>
              <a:rPr b="1" lang="fr-FR" sz="2800">
                <a:solidFill>
                  <a:srgbClr val="32786a"/>
                </a:solidFill>
                <a:latin typeface="Calibri"/>
                <a:ea typeface="ＭＳ Ｐゴシック"/>
              </a:rPr>
              <a:t># Les travaux de restauration</a:t>
            </a:r>
            <a:endParaRPr/>
          </a:p>
        </p:txBody>
      </p:sp>
      <p:sp>
        <p:nvSpPr>
          <p:cNvPr id="149" name="Line 2"/>
          <p:cNvSpPr/>
          <p:nvPr/>
        </p:nvSpPr>
        <p:spPr>
          <a:xfrm>
            <a:off x="527040" y="911160"/>
            <a:ext cx="8213400" cy="0"/>
          </a:xfrm>
          <a:prstGeom prst="line">
            <a:avLst/>
          </a:prstGeom>
          <a:ln w="9360">
            <a:solidFill>
              <a:srgbClr val="32786a"/>
            </a:solidFill>
            <a:round/>
          </a:ln>
        </p:spPr>
      </p:sp>
      <p:sp>
        <p:nvSpPr>
          <p:cNvPr id="150" name="CustomShape 3"/>
          <p:cNvSpPr/>
          <p:nvPr/>
        </p:nvSpPr>
        <p:spPr>
          <a:xfrm>
            <a:off x="527040" y="1027080"/>
            <a:ext cx="8159400" cy="4912560"/>
          </a:xfrm>
          <a:prstGeom prst="rect">
            <a:avLst/>
          </a:prstGeom>
          <a:noFill/>
          <a:ln w="9360">
            <a:noFill/>
          </a:ln>
        </p:spPr>
        <p:txBody>
          <a:bodyPr bIns="45000" lIns="90000" rIns="90000" tIns="45000"/>
          <a:p>
            <a:pPr>
              <a:lnSpc>
                <a:spcPct val="100000"/>
              </a:lnSpc>
            </a:pPr>
            <a:r>
              <a:rPr b="1" lang="fr-FR">
                <a:solidFill>
                  <a:srgbClr val="788526"/>
                </a:solidFill>
                <a:latin typeface="Calibri"/>
                <a:ea typeface="ＭＳ Ｐゴシック"/>
              </a:rPr>
              <a:t>//2013 : un accord pour un programme pluriannuel de travaux et une clé de répartition Etat/collectivités pour le financer</a:t>
            </a:r>
            <a:endParaRPr/>
          </a:p>
          <a:p>
            <a:pPr>
              <a:lnSpc>
                <a:spcPct val="100000"/>
              </a:lnSpc>
            </a:pPr>
            <a:endParaRPr/>
          </a:p>
          <a:p>
            <a:pPr>
              <a:lnSpc>
                <a:spcPct val="100000"/>
              </a:lnSpc>
              <a:buFont typeface="Symbol"/>
              <a:buChar char="®"/>
            </a:pPr>
            <a:r>
              <a:rPr b="1" lang="fr-FR" sz="1600">
                <a:solidFill>
                  <a:srgbClr val="000000"/>
                </a:solidFill>
                <a:latin typeface="Calibri"/>
                <a:ea typeface="ＭＳ Ｐゴシック"/>
              </a:rPr>
              <a:t> </a:t>
            </a:r>
            <a:r>
              <a:rPr b="1" lang="fr-FR" sz="1600">
                <a:solidFill>
                  <a:srgbClr val="000000"/>
                </a:solidFill>
                <a:latin typeface="Calibri"/>
                <a:ea typeface="ＭＳ Ｐゴシック"/>
              </a:rPr>
              <a:t>Travaux déjà réalisés en 2013-2014 et 2014-2015</a:t>
            </a:r>
            <a:endParaRPr/>
          </a:p>
          <a:p>
            <a:pPr>
              <a:lnSpc>
                <a:spcPct val="100000"/>
              </a:lnSpc>
            </a:pPr>
            <a:r>
              <a:rPr lang="fr-FR" sz="1400">
                <a:solidFill>
                  <a:srgbClr val="000000"/>
                </a:solidFill>
                <a:latin typeface="Calibri"/>
                <a:ea typeface="ＭＳ Ｐゴシック"/>
              </a:rPr>
              <a:t>= la totalité du programme initial + travaux complémentaires (résultats d’appel d’offre très favorables)</a:t>
            </a:r>
            <a:endParaRPr/>
          </a:p>
          <a:p>
            <a:pPr>
              <a:lnSpc>
                <a:spcPct val="100000"/>
              </a:lnSpc>
            </a:pPr>
            <a:endParaRPr/>
          </a:p>
          <a:p>
            <a:pPr>
              <a:lnSpc>
                <a:spcPts val="903"/>
              </a:lnSpc>
              <a:buFont typeface="Symbol"/>
              <a:buChar char="-"/>
            </a:pPr>
            <a:r>
              <a:rPr lang="fr-FR" sz="1400">
                <a:solidFill>
                  <a:srgbClr val="000000"/>
                </a:solidFill>
                <a:latin typeface="Calibri"/>
                <a:ea typeface="ＭＳ Ｐゴシック"/>
              </a:rPr>
              <a:t> </a:t>
            </a:r>
            <a:r>
              <a:rPr lang="fr-FR" sz="1400">
                <a:solidFill>
                  <a:srgbClr val="000000"/>
                </a:solidFill>
                <a:latin typeface="Calibri"/>
                <a:ea typeface="ＭＳ Ｐゴシック"/>
              </a:rPr>
              <a:t>Etanchéification de la toiture du bâtiment annulaire (en totalité) </a:t>
            </a:r>
            <a:endParaRPr/>
          </a:p>
          <a:p>
            <a:pPr>
              <a:lnSpc>
                <a:spcPts val="903"/>
              </a:lnSpc>
              <a:buFont typeface="Symbol"/>
              <a:buChar char="-"/>
            </a:pPr>
            <a:r>
              <a:rPr lang="fr-FR" sz="1400">
                <a:solidFill>
                  <a:srgbClr val="000000"/>
                </a:solidFill>
                <a:latin typeface="Calibri"/>
                <a:ea typeface="ＭＳ Ｐゴシック"/>
              </a:rPr>
              <a:t> </a:t>
            </a:r>
            <a:r>
              <a:rPr lang="fr-FR" sz="1400">
                <a:solidFill>
                  <a:srgbClr val="000000"/>
                </a:solidFill>
                <a:latin typeface="Calibri"/>
                <a:ea typeface="ＭＳ Ｐゴシック"/>
              </a:rPr>
              <a:t>Restauration des boiseries de l’appartement de l’ingénieur. </a:t>
            </a:r>
            <a:endParaRPr/>
          </a:p>
          <a:p>
            <a:pPr>
              <a:lnSpc>
                <a:spcPts val="903"/>
              </a:lnSpc>
              <a:buFont typeface="Symbol"/>
              <a:buChar char="-"/>
            </a:pPr>
            <a:r>
              <a:rPr lang="fr-FR" sz="1400">
                <a:solidFill>
                  <a:srgbClr val="000000"/>
                </a:solidFill>
                <a:latin typeface="Calibri"/>
                <a:ea typeface="ＭＳ Ｐゴシック"/>
              </a:rPr>
              <a:t> </a:t>
            </a:r>
            <a:r>
              <a:rPr lang="fr-FR" sz="1400">
                <a:solidFill>
                  <a:srgbClr val="000000"/>
                </a:solidFill>
                <a:latin typeface="Calibri"/>
                <a:ea typeface="ＭＳ Ｐゴシック"/>
              </a:rPr>
              <a:t>Réparation de l’ossature de la lanterne.</a:t>
            </a:r>
            <a:endParaRPr/>
          </a:p>
          <a:p>
            <a:pPr>
              <a:lnSpc>
                <a:spcPts val="903"/>
              </a:lnSpc>
              <a:buFont typeface="Symbol"/>
              <a:buChar char="-"/>
            </a:pPr>
            <a:r>
              <a:rPr lang="fr-FR" sz="1400">
                <a:solidFill>
                  <a:srgbClr val="000000"/>
                </a:solidFill>
                <a:latin typeface="Calibri"/>
                <a:ea typeface="ＭＳ Ｐゴシック"/>
              </a:rPr>
              <a:t> </a:t>
            </a:r>
            <a:r>
              <a:rPr lang="fr-FR" sz="1400">
                <a:solidFill>
                  <a:srgbClr val="000000"/>
                </a:solidFill>
                <a:latin typeface="Calibri"/>
                <a:ea typeface="ＭＳ Ｐゴシック"/>
              </a:rPr>
              <a:t>Décapage des peintures au plomb,</a:t>
            </a:r>
            <a:endParaRPr/>
          </a:p>
          <a:p>
            <a:pPr>
              <a:lnSpc>
                <a:spcPts val="903"/>
              </a:lnSpc>
              <a:buFont typeface="Symbol"/>
              <a:buChar char="-"/>
            </a:pPr>
            <a:r>
              <a:rPr lang="fr-FR" sz="1400">
                <a:solidFill>
                  <a:srgbClr val="000000"/>
                </a:solidFill>
                <a:latin typeface="Calibri"/>
                <a:ea typeface="ＭＳ Ｐゴシック"/>
              </a:rPr>
              <a:t> </a:t>
            </a:r>
            <a:r>
              <a:rPr lang="fr-FR" sz="1400">
                <a:solidFill>
                  <a:srgbClr val="000000"/>
                </a:solidFill>
                <a:latin typeface="Calibri"/>
                <a:ea typeface="ＭＳ Ｐゴシック"/>
              </a:rPr>
              <a:t>Réfection de la porte à marée, </a:t>
            </a:r>
            <a:endParaRPr/>
          </a:p>
          <a:p>
            <a:pPr>
              <a:lnSpc>
                <a:spcPts val="903"/>
              </a:lnSpc>
              <a:buFont typeface="Symbol"/>
              <a:buChar char="-"/>
            </a:pPr>
            <a:r>
              <a:rPr lang="fr-FR" sz="1400">
                <a:solidFill>
                  <a:srgbClr val="000000"/>
                </a:solidFill>
                <a:latin typeface="Calibri"/>
                <a:ea typeface="ＭＳ Ｐゴシック"/>
              </a:rPr>
              <a:t> </a:t>
            </a:r>
            <a:r>
              <a:rPr lang="fr-FR" sz="1400">
                <a:solidFill>
                  <a:srgbClr val="000000"/>
                </a:solidFill>
                <a:latin typeface="Calibri"/>
                <a:ea typeface="ＭＳ Ｐゴシック"/>
              </a:rPr>
              <a:t>Remplacement de la main courante,</a:t>
            </a:r>
            <a:endParaRPr/>
          </a:p>
          <a:p>
            <a:pPr>
              <a:lnSpc>
                <a:spcPts val="903"/>
              </a:lnSpc>
              <a:buFont typeface="Symbol"/>
              <a:buChar char="-"/>
            </a:pPr>
            <a:r>
              <a:rPr lang="fr-FR" sz="1400">
                <a:solidFill>
                  <a:srgbClr val="000000"/>
                </a:solidFill>
                <a:latin typeface="Calibri"/>
                <a:ea typeface="ＭＳ Ｐゴシック"/>
              </a:rPr>
              <a:t> </a:t>
            </a:r>
            <a:r>
              <a:rPr lang="fr-FR" sz="1400">
                <a:solidFill>
                  <a:srgbClr val="000000"/>
                </a:solidFill>
                <a:latin typeface="Calibri"/>
                <a:ea typeface="ＭＳ Ｐゴシック"/>
              </a:rPr>
              <a:t>Effacement des saignées électriques</a:t>
            </a:r>
            <a:endParaRPr/>
          </a:p>
          <a:p>
            <a:pPr>
              <a:lnSpc>
                <a:spcPts val="903"/>
              </a:lnSpc>
              <a:buFont typeface="Symbol"/>
              <a:buChar char="-"/>
            </a:pPr>
            <a:r>
              <a:rPr lang="fr-FR" sz="1400">
                <a:solidFill>
                  <a:srgbClr val="000000"/>
                </a:solidFill>
                <a:latin typeface="Calibri"/>
                <a:ea typeface="ＭＳ Ｐゴシック"/>
              </a:rPr>
              <a:t> </a:t>
            </a:r>
            <a:r>
              <a:rPr lang="fr-FR" sz="1400">
                <a:solidFill>
                  <a:srgbClr val="000000"/>
                </a:solidFill>
                <a:latin typeface="Calibri"/>
                <a:ea typeface="ＭＳ Ｐゴシック"/>
              </a:rPr>
              <a:t>Restauration du mobilier</a:t>
            </a:r>
            <a:endParaRPr/>
          </a:p>
          <a:p>
            <a:pPr>
              <a:lnSpc>
                <a:spcPct val="150000"/>
              </a:lnSpc>
            </a:pPr>
            <a:endParaRPr/>
          </a:p>
          <a:p>
            <a:pPr>
              <a:lnSpc>
                <a:spcPct val="150000"/>
              </a:lnSpc>
            </a:pPr>
            <a:r>
              <a:rPr b="1" lang="fr-FR" sz="800">
                <a:solidFill>
                  <a:srgbClr val="000000"/>
                </a:solidFill>
                <a:latin typeface="Calibri"/>
                <a:ea typeface="ＭＳ Ｐゴシック"/>
              </a:rPr>
              <a:t>Montant total : 1 215 000 €</a:t>
            </a:r>
            <a:r>
              <a:rPr lang="fr-FR" sz="800">
                <a:solidFill>
                  <a:srgbClr val="000000"/>
                </a:solidFill>
                <a:latin typeface="Calibri"/>
                <a:ea typeface="ＭＳ Ｐゴシック"/>
              </a:rPr>
              <a:t> , dont </a:t>
            </a:r>
            <a:endParaRPr/>
          </a:p>
          <a:p>
            <a:pPr>
              <a:lnSpc>
                <a:spcPct val="150000"/>
              </a:lnSpc>
            </a:pPr>
            <a:r>
              <a:rPr b="1" lang="fr-FR" sz="800">
                <a:solidFill>
                  <a:srgbClr val="000000"/>
                </a:solidFill>
                <a:latin typeface="Calibri"/>
                <a:ea typeface="ＭＳ Ｐゴシック"/>
              </a:rPr>
              <a:t>50% Etat </a:t>
            </a:r>
            <a:r>
              <a:rPr lang="fr-FR" sz="800">
                <a:solidFill>
                  <a:srgbClr val="000000"/>
                </a:solidFill>
                <a:latin typeface="Calibri"/>
                <a:ea typeface="ＭＳ Ｐゴシック"/>
              </a:rPr>
              <a:t>: MCC (2/3) et MEDDE (1/3)</a:t>
            </a:r>
            <a:endParaRPr/>
          </a:p>
          <a:p>
            <a:pPr>
              <a:lnSpc>
                <a:spcPct val="150000"/>
              </a:lnSpc>
            </a:pPr>
            <a:r>
              <a:rPr b="1" lang="fr-FR" sz="800">
                <a:solidFill>
                  <a:srgbClr val="000000"/>
                </a:solidFill>
                <a:latin typeface="Calibri"/>
                <a:ea typeface="ＭＳ Ｐゴシック"/>
              </a:rPr>
              <a:t>50% collectivités </a:t>
            </a:r>
            <a:r>
              <a:rPr lang="fr-FR" sz="800">
                <a:solidFill>
                  <a:srgbClr val="000000"/>
                </a:solidFill>
                <a:latin typeface="Calibri"/>
                <a:ea typeface="ＭＳ Ｐゴシック"/>
              </a:rPr>
              <a:t>: CG33/CG17/CRA/CRPC à parité, soit 150 000€ chacun</a:t>
            </a:r>
            <a:endParaRPr/>
          </a:p>
          <a:p>
            <a:pPr>
              <a:lnSpc>
                <a:spcPct val="150000"/>
              </a:lnSpc>
            </a:pPr>
            <a:r>
              <a:rPr lang="fr-FR" sz="800">
                <a:solidFill>
                  <a:srgbClr val="000000"/>
                </a:solidFill>
                <a:latin typeface="Calibri"/>
                <a:ea typeface="ＭＳ Ｐゴシック"/>
              </a:rPr>
              <a:t> </a:t>
            </a:r>
            <a:endParaRPr/>
          </a:p>
          <a:p>
            <a:pPr>
              <a:lnSpc>
                <a:spcPct val="100000"/>
              </a:lnSpc>
            </a:pPr>
            <a:endParaRPr/>
          </a:p>
        </p:txBody>
      </p:sp>
      <p:sp>
        <p:nvSpPr>
          <p:cNvPr id="151" name="CustomShape 4"/>
          <p:cNvSpPr/>
          <p:nvPr/>
        </p:nvSpPr>
        <p:spPr>
          <a:xfrm>
            <a:off x="457200" y="6122880"/>
            <a:ext cx="8762760" cy="571320"/>
          </a:xfrm>
          <a:prstGeom prst="rect">
            <a:avLst/>
          </a:prstGeom>
          <a:noFill/>
          <a:ln w="9360">
            <a:noFill/>
          </a:ln>
        </p:spPr>
      </p:sp>
    </p:spTree>
  </p:cSld>
  <p:timing>
    <p:tnLst>
      <p:par>
        <p:cTn dur="indefinite" id="6" nodeType="tmRoot" restart="never">
          <p:childTnLst>
            <p:seq>
              <p:cTn id="7"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TextShape 1"/>
          <p:cNvSpPr txBox="1"/>
          <p:nvPr/>
        </p:nvSpPr>
        <p:spPr>
          <a:xfrm>
            <a:off x="457200" y="274680"/>
            <a:ext cx="8229240" cy="1142640"/>
          </a:xfrm>
          <a:prstGeom prst="rect">
            <a:avLst/>
          </a:prstGeom>
        </p:spPr>
        <p:txBody>
          <a:bodyPr anchor="ctr"/>
          <a:p>
            <a:pPr>
              <a:lnSpc>
                <a:spcPct val="100000"/>
              </a:lnSpc>
            </a:pPr>
            <a:r>
              <a:rPr b="1" lang="fr-FR" sz="2800">
                <a:solidFill>
                  <a:srgbClr val="32786a"/>
                </a:solidFill>
                <a:latin typeface="Calibri"/>
                <a:ea typeface="ＭＳ Ｐゴシック"/>
              </a:rPr>
              <a:t># Les travaux de restauration</a:t>
            </a:r>
            <a:endParaRPr/>
          </a:p>
        </p:txBody>
      </p:sp>
      <p:pic>
        <p:nvPicPr>
          <p:cNvPr descr="" id="153" name=""/>
          <p:cNvPicPr/>
          <p:nvPr/>
        </p:nvPicPr>
        <p:blipFill>
          <a:blip r:embed="rId1"/>
          <a:stretch>
            <a:fillRect/>
          </a:stretch>
        </p:blipFill>
        <p:spPr>
          <a:xfrm>
            <a:off x="767880" y="1599840"/>
            <a:ext cx="3394080" cy="4525560"/>
          </a:xfrm>
          <a:prstGeom prst="rect">
            <a:avLst/>
          </a:prstGeom>
          <a:ln>
            <a:noFill/>
          </a:ln>
        </p:spPr>
      </p:pic>
      <p:pic>
        <p:nvPicPr>
          <p:cNvPr descr="" id="154" name=""/>
          <p:cNvPicPr/>
          <p:nvPr/>
        </p:nvPicPr>
        <p:blipFill>
          <a:blip r:embed="rId2"/>
          <a:stretch>
            <a:fillRect/>
          </a:stretch>
        </p:blipFill>
        <p:spPr>
          <a:xfrm>
            <a:off x="4673520" y="2356920"/>
            <a:ext cx="4015440" cy="301140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5" name="TextShape 1"/>
          <p:cNvSpPr txBox="1"/>
          <p:nvPr/>
        </p:nvSpPr>
        <p:spPr>
          <a:xfrm>
            <a:off x="457200" y="179280"/>
            <a:ext cx="8229240" cy="847440"/>
          </a:xfrm>
          <a:prstGeom prst="rect">
            <a:avLst/>
          </a:prstGeom>
        </p:spPr>
        <p:txBody>
          <a:bodyPr anchor="ctr"/>
          <a:p>
            <a:pPr>
              <a:lnSpc>
                <a:spcPct val="100000"/>
              </a:lnSpc>
            </a:pPr>
            <a:r>
              <a:rPr b="1" lang="fr-FR" sz="2800">
                <a:solidFill>
                  <a:srgbClr val="32786a"/>
                </a:solidFill>
                <a:latin typeface="Calibri"/>
                <a:ea typeface="ＭＳ Ｐゴシック"/>
              </a:rPr>
              <a:t># Les travaux de restauration</a:t>
            </a:r>
            <a:endParaRPr/>
          </a:p>
        </p:txBody>
      </p:sp>
      <p:sp>
        <p:nvSpPr>
          <p:cNvPr id="156" name="Line 2"/>
          <p:cNvSpPr/>
          <p:nvPr/>
        </p:nvSpPr>
        <p:spPr>
          <a:xfrm>
            <a:off x="527040" y="911160"/>
            <a:ext cx="8213400" cy="0"/>
          </a:xfrm>
          <a:prstGeom prst="line">
            <a:avLst/>
          </a:prstGeom>
          <a:ln w="9360">
            <a:solidFill>
              <a:srgbClr val="32786a"/>
            </a:solidFill>
            <a:round/>
          </a:ln>
        </p:spPr>
      </p:sp>
      <p:sp>
        <p:nvSpPr>
          <p:cNvPr id="157" name="CustomShape 3"/>
          <p:cNvSpPr/>
          <p:nvPr/>
        </p:nvSpPr>
        <p:spPr>
          <a:xfrm>
            <a:off x="527040" y="1027080"/>
            <a:ext cx="8159400" cy="4565160"/>
          </a:xfrm>
          <a:prstGeom prst="rect">
            <a:avLst/>
          </a:prstGeom>
          <a:noFill/>
          <a:ln w="9360">
            <a:noFill/>
          </a:ln>
        </p:spPr>
        <p:txBody>
          <a:bodyPr bIns="45000" lIns="90000" rIns="90000" tIns="45000"/>
          <a:p>
            <a:pPr>
              <a:lnSpc>
                <a:spcPct val="100000"/>
              </a:lnSpc>
            </a:pPr>
            <a:r>
              <a:rPr b="1" lang="fr-FR">
                <a:solidFill>
                  <a:srgbClr val="788526"/>
                </a:solidFill>
                <a:latin typeface="Calibri"/>
                <a:ea typeface="ＭＳ Ｐゴシック"/>
              </a:rPr>
              <a:t>// 2015-2017 : une nouvelle phase de travaux prête à démarrer</a:t>
            </a:r>
            <a:endParaRPr/>
          </a:p>
          <a:p>
            <a:pPr>
              <a:lnSpc>
                <a:spcPct val="100000"/>
              </a:lnSpc>
            </a:pPr>
            <a:endParaRPr/>
          </a:p>
          <a:p>
            <a:pPr>
              <a:lnSpc>
                <a:spcPct val="100000"/>
              </a:lnSpc>
              <a:buFont typeface="Symbol"/>
              <a:buChar char="®"/>
            </a:pPr>
            <a:r>
              <a:rPr b="1" lang="fr-FR" sz="1600">
                <a:solidFill>
                  <a:srgbClr val="000000"/>
                </a:solidFill>
                <a:latin typeface="Calibri"/>
                <a:ea typeface="ＭＳ Ｐゴシック"/>
              </a:rPr>
              <a:t>  </a:t>
            </a:r>
            <a:r>
              <a:rPr b="1" lang="fr-FR" sz="1600">
                <a:solidFill>
                  <a:srgbClr val="000000"/>
                </a:solidFill>
                <a:latin typeface="Calibri"/>
                <a:ea typeface="ＭＳ Ｐゴシック"/>
              </a:rPr>
              <a:t>Programme envisagé dans les appels d’offre</a:t>
            </a:r>
            <a:endParaRPr/>
          </a:p>
          <a:p>
            <a:pPr>
              <a:lnSpc>
                <a:spcPct val="100000"/>
              </a:lnSpc>
            </a:pPr>
            <a:r>
              <a:rPr lang="fr-FR" sz="1600">
                <a:solidFill>
                  <a:srgbClr val="000000"/>
                </a:solidFill>
                <a:latin typeface="Calibri"/>
                <a:ea typeface="ＭＳ Ｐゴシック"/>
              </a:rPr>
              <a:t>Programme principal = Restauration de la moitié des pierres du fût (partie Henri IV) </a:t>
            </a:r>
            <a:endParaRPr/>
          </a:p>
          <a:p>
            <a:pPr>
              <a:lnSpc>
                <a:spcPct val="100000"/>
              </a:lnSpc>
            </a:pPr>
            <a:endParaRPr/>
          </a:p>
          <a:p>
            <a:pPr>
              <a:lnSpc>
                <a:spcPct val="100000"/>
              </a:lnSpc>
            </a:pPr>
            <a:r>
              <a:rPr lang="fr-FR" sz="1400">
                <a:solidFill>
                  <a:srgbClr val="000000"/>
                </a:solidFill>
                <a:latin typeface="Calibri"/>
                <a:ea typeface="ＭＳ Ｐゴシック"/>
              </a:rPr>
              <a:t>Programme optionnel = Restauration des chambres 3 et 4  et réaménagement de la salle des congélateurs et de la salle d’eau en salle de douche et chambre n°5 </a:t>
            </a:r>
            <a:endParaRPr/>
          </a:p>
          <a:p>
            <a:pPr>
              <a:lnSpc>
                <a:spcPct val="100000"/>
              </a:lnSpc>
            </a:pPr>
            <a:endParaRPr/>
          </a:p>
          <a:p>
            <a:pPr>
              <a:lnSpc>
                <a:spcPct val="150000"/>
              </a:lnSpc>
              <a:buFont typeface="Symbol"/>
              <a:buChar char="®"/>
            </a:pPr>
            <a:r>
              <a:rPr b="1" lang="fr-FR" sz="1400">
                <a:solidFill>
                  <a:srgbClr val="000000"/>
                </a:solidFill>
                <a:latin typeface="Calibri"/>
                <a:ea typeface="ＭＳ Ｐゴシック"/>
              </a:rPr>
              <a:t>Un programme à réaliser en deux phases fonctionnelles :</a:t>
            </a:r>
            <a:endParaRPr/>
          </a:p>
          <a:p>
            <a:pPr>
              <a:lnSpc>
                <a:spcPct val="150000"/>
              </a:lnSpc>
            </a:pPr>
            <a:r>
              <a:rPr lang="fr-FR" sz="1400">
                <a:solidFill>
                  <a:srgbClr val="000000"/>
                </a:solidFill>
                <a:latin typeface="Calibri"/>
                <a:ea typeface="ＭＳ Ｐゴシック"/>
              </a:rPr>
              <a:t>2015-2016 : restauration d’un quart du fût (élévation sud) + chambre 3 (+SdE)</a:t>
            </a:r>
            <a:endParaRPr/>
          </a:p>
          <a:p>
            <a:pPr>
              <a:lnSpc>
                <a:spcPct val="150000"/>
              </a:lnSpc>
            </a:pPr>
            <a:r>
              <a:rPr lang="fr-FR" sz="1400">
                <a:solidFill>
                  <a:srgbClr val="000000"/>
                </a:solidFill>
                <a:latin typeface="Calibri"/>
                <a:ea typeface="ＭＳ Ｐゴシック"/>
              </a:rPr>
              <a:t>2016-2017 : restauration d’un quart du fût (élévation est) + chambre 4 et 5 (+SdE)</a:t>
            </a:r>
            <a:endParaRPr/>
          </a:p>
          <a:p>
            <a:pPr>
              <a:lnSpc>
                <a:spcPct val="150000"/>
              </a:lnSpc>
              <a:buFont typeface="Symbol"/>
              <a:buChar char="®"/>
            </a:pPr>
            <a:r>
              <a:rPr b="1" lang="fr-FR" sz="1400">
                <a:solidFill>
                  <a:srgbClr val="000000"/>
                </a:solidFill>
                <a:latin typeface="Calibri"/>
                <a:ea typeface="ＭＳ Ｐゴシック"/>
              </a:rPr>
              <a:t>Financement des deux phases</a:t>
            </a:r>
            <a:endParaRPr/>
          </a:p>
          <a:p>
            <a:pPr>
              <a:lnSpc>
                <a:spcPct val="100000"/>
              </a:lnSpc>
            </a:pPr>
            <a:r>
              <a:rPr lang="fr-FR" sz="1400">
                <a:solidFill>
                  <a:srgbClr val="000000"/>
                </a:solidFill>
                <a:latin typeface="Calibri"/>
                <a:ea typeface="ＭＳ Ｐゴシック"/>
              </a:rPr>
              <a:t>Crédits disponibles = 1,8M €, dont 50% Etat / 50% collectivités (CD33/CD17/CRA)</a:t>
            </a:r>
            <a:endParaRPr/>
          </a:p>
          <a:p>
            <a:pPr>
              <a:lnSpc>
                <a:spcPct val="100000"/>
              </a:lnSpc>
            </a:pPr>
            <a:r>
              <a:rPr lang="fr-FR" sz="1400">
                <a:solidFill>
                  <a:srgbClr val="000000"/>
                </a:solidFill>
                <a:latin typeface="Calibri"/>
                <a:ea typeface="ＭＳ Ｐゴシック"/>
              </a:rPr>
              <a:t>Accord de financement de principe pour 150 000€/collectivité/an, soit 300 000€/coll</a:t>
            </a:r>
            <a:endParaRPr/>
          </a:p>
          <a:p>
            <a:pPr>
              <a:lnSpc>
                <a:spcPct val="100000"/>
              </a:lnSpc>
            </a:pPr>
            <a:endParaRPr/>
          </a:p>
          <a:p>
            <a:pPr>
              <a:lnSpc>
                <a:spcPct val="100000"/>
              </a:lnSpc>
            </a:pPr>
            <a:r>
              <a:rPr lang="fr-FR" sz="1600">
                <a:solidFill>
                  <a:srgbClr val="000000"/>
                </a:solidFill>
                <a:latin typeface="Calibri"/>
                <a:ea typeface="ＭＳ Ｐゴシック"/>
              </a:rPr>
              <a:t>Résultat appels d’offre = 1 600 000€ pour réaliser l’intégralité de ce programme </a:t>
            </a:r>
            <a:endParaRPr/>
          </a:p>
          <a:p>
            <a:pPr>
              <a:lnSpc>
                <a:spcPct val="100000"/>
              </a:lnSpc>
            </a:pPr>
            <a:endParaRPr/>
          </a:p>
          <a:p>
            <a:pPr>
              <a:lnSpc>
                <a:spcPct val="100000"/>
              </a:lnSpc>
              <a:buFont typeface="Symbol"/>
              <a:buChar char="Þ"/>
            </a:pPr>
            <a:r>
              <a:rPr lang="fr-FR" sz="1400">
                <a:solidFill>
                  <a:srgbClr val="000000"/>
                </a:solidFill>
                <a:latin typeface="Calibri"/>
                <a:ea typeface="ＭＳ Ｐゴシック"/>
              </a:rPr>
              <a:t> </a:t>
            </a:r>
            <a:r>
              <a:rPr lang="fr-FR" sz="1400">
                <a:solidFill>
                  <a:srgbClr val="000000"/>
                </a:solidFill>
                <a:latin typeface="Calibri"/>
                <a:ea typeface="ＭＳ Ｐゴシック"/>
              </a:rPr>
              <a:t>Possibilité d’intégrer travaux supplémentaires en 2016-2017 + la maîtrise d’œuvre des tranches suivantes</a:t>
            </a:r>
            <a:endParaRPr/>
          </a:p>
          <a:p>
            <a:pPr>
              <a:lnSpc>
                <a:spcPct val="100000"/>
              </a:lnSpc>
            </a:pPr>
            <a:r>
              <a:rPr lang="fr-FR" sz="1400">
                <a:solidFill>
                  <a:srgbClr val="000000"/>
                </a:solidFill>
                <a:latin typeface="Calibri"/>
                <a:ea typeface="ＭＳ Ｐゴシック"/>
              </a:rPr>
              <a:t> </a:t>
            </a:r>
            <a:endParaRPr/>
          </a:p>
        </p:txBody>
      </p:sp>
      <p:sp>
        <p:nvSpPr>
          <p:cNvPr id="158" name="CustomShape 4"/>
          <p:cNvSpPr/>
          <p:nvPr/>
        </p:nvSpPr>
        <p:spPr>
          <a:xfrm>
            <a:off x="527040" y="5551560"/>
            <a:ext cx="8762760" cy="571320"/>
          </a:xfrm>
          <a:prstGeom prst="rect">
            <a:avLst/>
          </a:prstGeom>
          <a:noFill/>
          <a:ln w="9360">
            <a:noFill/>
          </a:ln>
        </p:spPr>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